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9" r:id="rId3"/>
    <p:sldId id="257" r:id="rId4"/>
    <p:sldId id="258" r:id="rId5"/>
    <p:sldId id="261" r:id="rId6"/>
    <p:sldId id="262" r:id="rId7"/>
    <p:sldId id="263" r:id="rId8"/>
    <p:sldId id="264" r:id="rId9"/>
    <p:sldId id="265" r:id="rId10"/>
    <p:sldId id="267" r:id="rId11"/>
    <p:sldId id="268" r:id="rId12"/>
    <p:sldId id="269" r:id="rId13"/>
    <p:sldId id="272"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7A7"/>
    <a:srgbClr val="FFFFFF"/>
    <a:srgbClr val="FFC000"/>
    <a:srgbClr val="FFDC00"/>
    <a:srgbClr val="BFA5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9" autoAdjust="0"/>
    <p:restoredTop sz="94660"/>
  </p:normalViewPr>
  <p:slideViewPr>
    <p:cSldViewPr snapToGrid="0">
      <p:cViewPr varScale="1">
        <p:scale>
          <a:sx n="78" d="100"/>
          <a:sy n="78" d="100"/>
        </p:scale>
        <p:origin x="84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103E6-0B35-4F74-B996-BA36780FF27E}" type="datetimeFigureOut">
              <a:rPr lang="en-IN" smtClean="0"/>
              <a:t>09-11-2025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6F0662-2424-42F0-8588-4DA4C35A68E1}" type="slidenum">
              <a:rPr lang="en-IN" smtClean="0"/>
              <a:t>‹#›</a:t>
            </a:fld>
            <a:endParaRPr lang="en-IN" dirty="0"/>
          </a:p>
        </p:txBody>
      </p:sp>
    </p:spTree>
    <p:extLst>
      <p:ext uri="{BB962C8B-B14F-4D97-AF65-F5344CB8AC3E}">
        <p14:creationId xmlns:p14="http://schemas.microsoft.com/office/powerpoint/2010/main" val="885048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6F0662-2424-42F0-8588-4DA4C35A68E1}" type="slidenum">
              <a:rPr lang="en-IN" smtClean="0"/>
              <a:t>1</a:t>
            </a:fld>
            <a:endParaRPr lang="en-IN" dirty="0"/>
          </a:p>
        </p:txBody>
      </p:sp>
    </p:spTree>
    <p:extLst>
      <p:ext uri="{BB962C8B-B14F-4D97-AF65-F5344CB8AC3E}">
        <p14:creationId xmlns:p14="http://schemas.microsoft.com/office/powerpoint/2010/main" val="344456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DFB3E-7CE0-85DA-4799-34B8782CC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0F9B3-3D7F-B1FD-D4BC-81B9DE8FD9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2D299A6-7E8E-3336-556C-17245B9C850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94928F6-720E-73EA-FC5A-5C7B503E16ED}"/>
              </a:ext>
            </a:extLst>
          </p:cNvPr>
          <p:cNvSpPr>
            <a:spLocks noGrp="1"/>
          </p:cNvSpPr>
          <p:nvPr>
            <p:ph type="sldNum" sz="quarter" idx="5"/>
          </p:nvPr>
        </p:nvSpPr>
        <p:spPr/>
        <p:txBody>
          <a:bodyPr/>
          <a:lstStyle/>
          <a:p>
            <a:fld id="{816F0662-2424-42F0-8588-4DA4C35A68E1}" type="slidenum">
              <a:rPr lang="en-IN" smtClean="0"/>
              <a:t>14</a:t>
            </a:fld>
            <a:endParaRPr lang="en-IN" dirty="0"/>
          </a:p>
        </p:txBody>
      </p:sp>
    </p:spTree>
    <p:extLst>
      <p:ext uri="{BB962C8B-B14F-4D97-AF65-F5344CB8AC3E}">
        <p14:creationId xmlns:p14="http://schemas.microsoft.com/office/powerpoint/2010/main" val="452825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D236-636D-FB48-BFF7-A3A972E56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DAFD6D-F2F0-423A-C6E6-7134B83CC0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8FAF19-84C4-9CB1-1905-9FAFAC17F4F0}"/>
              </a:ext>
            </a:extLst>
          </p:cNvPr>
          <p:cNvSpPr>
            <a:spLocks noGrp="1"/>
          </p:cNvSpPr>
          <p:nvPr>
            <p:ph type="dt" sz="half" idx="10"/>
          </p:nvPr>
        </p:nvSpPr>
        <p:spPr/>
        <p:txBody>
          <a:bodyPr/>
          <a:lstStyle/>
          <a:p>
            <a:fld id="{506C3B75-4EB5-42B0-AE4E-24FD548B28EA}" type="datetimeFigureOut">
              <a:rPr lang="en-IN" smtClean="0"/>
              <a:t>09-11-2025</a:t>
            </a:fld>
            <a:endParaRPr lang="en-IN" dirty="0"/>
          </a:p>
        </p:txBody>
      </p:sp>
      <p:sp>
        <p:nvSpPr>
          <p:cNvPr id="5" name="Footer Placeholder 4">
            <a:extLst>
              <a:ext uri="{FF2B5EF4-FFF2-40B4-BE49-F238E27FC236}">
                <a16:creationId xmlns:a16="http://schemas.microsoft.com/office/drawing/2014/main" id="{9B2F36E1-C57B-20A3-FB53-8002558361B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057BD8A-336B-3A38-8EE2-78EC9038DCCB}"/>
              </a:ext>
            </a:extLst>
          </p:cNvPr>
          <p:cNvSpPr>
            <a:spLocks noGrp="1"/>
          </p:cNvSpPr>
          <p:nvPr>
            <p:ph type="sldNum" sz="quarter" idx="12"/>
          </p:nvPr>
        </p:nvSpPr>
        <p:spPr/>
        <p:txBody>
          <a:bodyPr/>
          <a:lstStyle/>
          <a:p>
            <a:fld id="{92FC3AD0-0ABE-4099-BE12-AC0DB1333525}" type="slidenum">
              <a:rPr lang="en-IN" smtClean="0"/>
              <a:t>‹#›</a:t>
            </a:fld>
            <a:endParaRPr lang="en-IN" dirty="0"/>
          </a:p>
        </p:txBody>
      </p:sp>
    </p:spTree>
    <p:extLst>
      <p:ext uri="{BB962C8B-B14F-4D97-AF65-F5344CB8AC3E}">
        <p14:creationId xmlns:p14="http://schemas.microsoft.com/office/powerpoint/2010/main" val="611450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8354E-532A-5216-F783-EA23E89421C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83401F-039D-AB6E-ADFD-B8A60C432C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89DFC2-7DB7-B655-D662-CA93030F28D3}"/>
              </a:ext>
            </a:extLst>
          </p:cNvPr>
          <p:cNvSpPr>
            <a:spLocks noGrp="1"/>
          </p:cNvSpPr>
          <p:nvPr>
            <p:ph type="dt" sz="half" idx="10"/>
          </p:nvPr>
        </p:nvSpPr>
        <p:spPr/>
        <p:txBody>
          <a:bodyPr/>
          <a:lstStyle/>
          <a:p>
            <a:fld id="{506C3B75-4EB5-42B0-AE4E-24FD548B28EA}" type="datetimeFigureOut">
              <a:rPr lang="en-IN" smtClean="0"/>
              <a:t>09-11-2025</a:t>
            </a:fld>
            <a:endParaRPr lang="en-IN" dirty="0"/>
          </a:p>
        </p:txBody>
      </p:sp>
      <p:sp>
        <p:nvSpPr>
          <p:cNvPr id="5" name="Footer Placeholder 4">
            <a:extLst>
              <a:ext uri="{FF2B5EF4-FFF2-40B4-BE49-F238E27FC236}">
                <a16:creationId xmlns:a16="http://schemas.microsoft.com/office/drawing/2014/main" id="{1807B96F-687E-83CF-38C4-67F78BD3F56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AAA13AA-94C7-C029-19DA-5BA3B15968DA}"/>
              </a:ext>
            </a:extLst>
          </p:cNvPr>
          <p:cNvSpPr>
            <a:spLocks noGrp="1"/>
          </p:cNvSpPr>
          <p:nvPr>
            <p:ph type="sldNum" sz="quarter" idx="12"/>
          </p:nvPr>
        </p:nvSpPr>
        <p:spPr/>
        <p:txBody>
          <a:bodyPr/>
          <a:lstStyle/>
          <a:p>
            <a:fld id="{92FC3AD0-0ABE-4099-BE12-AC0DB1333525}" type="slidenum">
              <a:rPr lang="en-IN" smtClean="0"/>
              <a:t>‹#›</a:t>
            </a:fld>
            <a:endParaRPr lang="en-IN" dirty="0"/>
          </a:p>
        </p:txBody>
      </p:sp>
    </p:spTree>
    <p:extLst>
      <p:ext uri="{BB962C8B-B14F-4D97-AF65-F5344CB8AC3E}">
        <p14:creationId xmlns:p14="http://schemas.microsoft.com/office/powerpoint/2010/main" val="108461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2155CB-EC48-86FB-2FC5-0FFD2A336C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1F0499-71CF-25C0-E3A3-B2D716A388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78F3ED-D13A-86CB-663F-206AE85E4330}"/>
              </a:ext>
            </a:extLst>
          </p:cNvPr>
          <p:cNvSpPr>
            <a:spLocks noGrp="1"/>
          </p:cNvSpPr>
          <p:nvPr>
            <p:ph type="dt" sz="half" idx="10"/>
          </p:nvPr>
        </p:nvSpPr>
        <p:spPr/>
        <p:txBody>
          <a:bodyPr/>
          <a:lstStyle/>
          <a:p>
            <a:fld id="{506C3B75-4EB5-42B0-AE4E-24FD548B28EA}" type="datetimeFigureOut">
              <a:rPr lang="en-IN" smtClean="0"/>
              <a:t>09-11-2025</a:t>
            </a:fld>
            <a:endParaRPr lang="en-IN" dirty="0"/>
          </a:p>
        </p:txBody>
      </p:sp>
      <p:sp>
        <p:nvSpPr>
          <p:cNvPr id="5" name="Footer Placeholder 4">
            <a:extLst>
              <a:ext uri="{FF2B5EF4-FFF2-40B4-BE49-F238E27FC236}">
                <a16:creationId xmlns:a16="http://schemas.microsoft.com/office/drawing/2014/main" id="{875B69F8-CA45-2F8A-E1A7-023AD000903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258C75C-BE24-2A11-264B-95508A96294A}"/>
              </a:ext>
            </a:extLst>
          </p:cNvPr>
          <p:cNvSpPr>
            <a:spLocks noGrp="1"/>
          </p:cNvSpPr>
          <p:nvPr>
            <p:ph type="sldNum" sz="quarter" idx="12"/>
          </p:nvPr>
        </p:nvSpPr>
        <p:spPr/>
        <p:txBody>
          <a:bodyPr/>
          <a:lstStyle/>
          <a:p>
            <a:fld id="{92FC3AD0-0ABE-4099-BE12-AC0DB1333525}" type="slidenum">
              <a:rPr lang="en-IN" smtClean="0"/>
              <a:t>‹#›</a:t>
            </a:fld>
            <a:endParaRPr lang="en-IN" dirty="0"/>
          </a:p>
        </p:txBody>
      </p:sp>
    </p:spTree>
    <p:extLst>
      <p:ext uri="{BB962C8B-B14F-4D97-AF65-F5344CB8AC3E}">
        <p14:creationId xmlns:p14="http://schemas.microsoft.com/office/powerpoint/2010/main" val="1815463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11B6-E559-D7C7-9794-E36A66EBAF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ABE763-5857-0D27-1EB4-100E417730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25590F-B225-95A2-85A9-B7C2A0E193C1}"/>
              </a:ext>
            </a:extLst>
          </p:cNvPr>
          <p:cNvSpPr>
            <a:spLocks noGrp="1"/>
          </p:cNvSpPr>
          <p:nvPr>
            <p:ph type="dt" sz="half" idx="10"/>
          </p:nvPr>
        </p:nvSpPr>
        <p:spPr/>
        <p:txBody>
          <a:bodyPr/>
          <a:lstStyle/>
          <a:p>
            <a:fld id="{506C3B75-4EB5-42B0-AE4E-24FD548B28EA}" type="datetimeFigureOut">
              <a:rPr lang="en-IN" smtClean="0"/>
              <a:t>09-11-2025</a:t>
            </a:fld>
            <a:endParaRPr lang="en-IN" dirty="0"/>
          </a:p>
        </p:txBody>
      </p:sp>
      <p:sp>
        <p:nvSpPr>
          <p:cNvPr id="5" name="Footer Placeholder 4">
            <a:extLst>
              <a:ext uri="{FF2B5EF4-FFF2-40B4-BE49-F238E27FC236}">
                <a16:creationId xmlns:a16="http://schemas.microsoft.com/office/drawing/2014/main" id="{C5C747D3-C58B-2614-8C09-1DB46DB028A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AD56D8A-BD88-E64D-6E17-D6B5B16BBEE1}"/>
              </a:ext>
            </a:extLst>
          </p:cNvPr>
          <p:cNvSpPr>
            <a:spLocks noGrp="1"/>
          </p:cNvSpPr>
          <p:nvPr>
            <p:ph type="sldNum" sz="quarter" idx="12"/>
          </p:nvPr>
        </p:nvSpPr>
        <p:spPr/>
        <p:txBody>
          <a:bodyPr/>
          <a:lstStyle/>
          <a:p>
            <a:fld id="{92FC3AD0-0ABE-4099-BE12-AC0DB1333525}" type="slidenum">
              <a:rPr lang="en-IN" smtClean="0"/>
              <a:t>‹#›</a:t>
            </a:fld>
            <a:endParaRPr lang="en-IN" dirty="0"/>
          </a:p>
        </p:txBody>
      </p:sp>
    </p:spTree>
    <p:extLst>
      <p:ext uri="{BB962C8B-B14F-4D97-AF65-F5344CB8AC3E}">
        <p14:creationId xmlns:p14="http://schemas.microsoft.com/office/powerpoint/2010/main" val="2202330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3E8B-5575-1884-BDB2-1BD594CD6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8411A6-DA38-AAA7-BEDA-7DF12B3160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83F0AB-B365-C30E-951E-75D881A9D0E0}"/>
              </a:ext>
            </a:extLst>
          </p:cNvPr>
          <p:cNvSpPr>
            <a:spLocks noGrp="1"/>
          </p:cNvSpPr>
          <p:nvPr>
            <p:ph type="dt" sz="half" idx="10"/>
          </p:nvPr>
        </p:nvSpPr>
        <p:spPr/>
        <p:txBody>
          <a:bodyPr/>
          <a:lstStyle/>
          <a:p>
            <a:fld id="{506C3B75-4EB5-42B0-AE4E-24FD548B28EA}" type="datetimeFigureOut">
              <a:rPr lang="en-IN" smtClean="0"/>
              <a:t>09-11-2025</a:t>
            </a:fld>
            <a:endParaRPr lang="en-IN" dirty="0"/>
          </a:p>
        </p:txBody>
      </p:sp>
      <p:sp>
        <p:nvSpPr>
          <p:cNvPr id="5" name="Footer Placeholder 4">
            <a:extLst>
              <a:ext uri="{FF2B5EF4-FFF2-40B4-BE49-F238E27FC236}">
                <a16:creationId xmlns:a16="http://schemas.microsoft.com/office/drawing/2014/main" id="{179BC067-6D5C-FC05-2113-E6D56F09636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33A9591-960F-136B-D2AA-0BCE46D6244F}"/>
              </a:ext>
            </a:extLst>
          </p:cNvPr>
          <p:cNvSpPr>
            <a:spLocks noGrp="1"/>
          </p:cNvSpPr>
          <p:nvPr>
            <p:ph type="sldNum" sz="quarter" idx="12"/>
          </p:nvPr>
        </p:nvSpPr>
        <p:spPr/>
        <p:txBody>
          <a:bodyPr/>
          <a:lstStyle/>
          <a:p>
            <a:fld id="{92FC3AD0-0ABE-4099-BE12-AC0DB1333525}" type="slidenum">
              <a:rPr lang="en-IN" smtClean="0"/>
              <a:t>‹#›</a:t>
            </a:fld>
            <a:endParaRPr lang="en-IN" dirty="0"/>
          </a:p>
        </p:txBody>
      </p:sp>
    </p:spTree>
    <p:extLst>
      <p:ext uri="{BB962C8B-B14F-4D97-AF65-F5344CB8AC3E}">
        <p14:creationId xmlns:p14="http://schemas.microsoft.com/office/powerpoint/2010/main" val="3107675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BD91-CD20-635E-36D4-7333DD9FFB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45A610-537A-8D0E-CD30-E44A17ABAA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B250A5-80E1-1412-B04B-351D57CDB2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DFBB14-E9D6-3243-1178-DC3B14B15FF1}"/>
              </a:ext>
            </a:extLst>
          </p:cNvPr>
          <p:cNvSpPr>
            <a:spLocks noGrp="1"/>
          </p:cNvSpPr>
          <p:nvPr>
            <p:ph type="dt" sz="half" idx="10"/>
          </p:nvPr>
        </p:nvSpPr>
        <p:spPr/>
        <p:txBody>
          <a:bodyPr/>
          <a:lstStyle/>
          <a:p>
            <a:fld id="{506C3B75-4EB5-42B0-AE4E-24FD548B28EA}" type="datetimeFigureOut">
              <a:rPr lang="en-IN" smtClean="0"/>
              <a:t>09-11-2025</a:t>
            </a:fld>
            <a:endParaRPr lang="en-IN" dirty="0"/>
          </a:p>
        </p:txBody>
      </p:sp>
      <p:sp>
        <p:nvSpPr>
          <p:cNvPr id="6" name="Footer Placeholder 5">
            <a:extLst>
              <a:ext uri="{FF2B5EF4-FFF2-40B4-BE49-F238E27FC236}">
                <a16:creationId xmlns:a16="http://schemas.microsoft.com/office/drawing/2014/main" id="{CA69347F-004B-9FDA-0090-ADE76CE7CDF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BDF5C1D-4541-8763-6161-8D6DF2B54800}"/>
              </a:ext>
            </a:extLst>
          </p:cNvPr>
          <p:cNvSpPr>
            <a:spLocks noGrp="1"/>
          </p:cNvSpPr>
          <p:nvPr>
            <p:ph type="sldNum" sz="quarter" idx="12"/>
          </p:nvPr>
        </p:nvSpPr>
        <p:spPr/>
        <p:txBody>
          <a:bodyPr/>
          <a:lstStyle/>
          <a:p>
            <a:fld id="{92FC3AD0-0ABE-4099-BE12-AC0DB1333525}" type="slidenum">
              <a:rPr lang="en-IN" smtClean="0"/>
              <a:t>‹#›</a:t>
            </a:fld>
            <a:endParaRPr lang="en-IN" dirty="0"/>
          </a:p>
        </p:txBody>
      </p:sp>
    </p:spTree>
    <p:extLst>
      <p:ext uri="{BB962C8B-B14F-4D97-AF65-F5344CB8AC3E}">
        <p14:creationId xmlns:p14="http://schemas.microsoft.com/office/powerpoint/2010/main" val="1321058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8E25-D89F-D8AF-B6B6-8BC0A4F23B7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4F3A13-6B20-7031-E99C-123FD064AE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BF44B6-505B-04B4-9FA5-EB6769A095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C09969-57C4-53A4-4B30-E8502F6888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CB5771-04C4-C506-6D96-48B4A7855A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46FBE93-3EC6-7EAA-FF0B-10EBE2177F43}"/>
              </a:ext>
            </a:extLst>
          </p:cNvPr>
          <p:cNvSpPr>
            <a:spLocks noGrp="1"/>
          </p:cNvSpPr>
          <p:nvPr>
            <p:ph type="dt" sz="half" idx="10"/>
          </p:nvPr>
        </p:nvSpPr>
        <p:spPr/>
        <p:txBody>
          <a:bodyPr/>
          <a:lstStyle/>
          <a:p>
            <a:fld id="{506C3B75-4EB5-42B0-AE4E-24FD548B28EA}" type="datetimeFigureOut">
              <a:rPr lang="en-IN" smtClean="0"/>
              <a:t>09-11-2025</a:t>
            </a:fld>
            <a:endParaRPr lang="en-IN" dirty="0"/>
          </a:p>
        </p:txBody>
      </p:sp>
      <p:sp>
        <p:nvSpPr>
          <p:cNvPr id="8" name="Footer Placeholder 7">
            <a:extLst>
              <a:ext uri="{FF2B5EF4-FFF2-40B4-BE49-F238E27FC236}">
                <a16:creationId xmlns:a16="http://schemas.microsoft.com/office/drawing/2014/main" id="{4A336EB5-E7C9-5FA7-6636-72E1FD042D08}"/>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5CEF4E3A-08B6-8DE8-CF14-AE9E4A3FBA1B}"/>
              </a:ext>
            </a:extLst>
          </p:cNvPr>
          <p:cNvSpPr>
            <a:spLocks noGrp="1"/>
          </p:cNvSpPr>
          <p:nvPr>
            <p:ph type="sldNum" sz="quarter" idx="12"/>
          </p:nvPr>
        </p:nvSpPr>
        <p:spPr/>
        <p:txBody>
          <a:bodyPr/>
          <a:lstStyle/>
          <a:p>
            <a:fld id="{92FC3AD0-0ABE-4099-BE12-AC0DB1333525}" type="slidenum">
              <a:rPr lang="en-IN" smtClean="0"/>
              <a:t>‹#›</a:t>
            </a:fld>
            <a:endParaRPr lang="en-IN" dirty="0"/>
          </a:p>
        </p:txBody>
      </p:sp>
    </p:spTree>
    <p:extLst>
      <p:ext uri="{BB962C8B-B14F-4D97-AF65-F5344CB8AC3E}">
        <p14:creationId xmlns:p14="http://schemas.microsoft.com/office/powerpoint/2010/main" val="3999261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3DB70-648E-541D-91A5-AED2C42373C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0CED675-B16B-229D-31A9-EC0A1338115D}"/>
              </a:ext>
            </a:extLst>
          </p:cNvPr>
          <p:cNvSpPr>
            <a:spLocks noGrp="1"/>
          </p:cNvSpPr>
          <p:nvPr>
            <p:ph type="dt" sz="half" idx="10"/>
          </p:nvPr>
        </p:nvSpPr>
        <p:spPr/>
        <p:txBody>
          <a:bodyPr/>
          <a:lstStyle/>
          <a:p>
            <a:fld id="{506C3B75-4EB5-42B0-AE4E-24FD548B28EA}" type="datetimeFigureOut">
              <a:rPr lang="en-IN" smtClean="0"/>
              <a:t>09-11-2025</a:t>
            </a:fld>
            <a:endParaRPr lang="en-IN" dirty="0"/>
          </a:p>
        </p:txBody>
      </p:sp>
      <p:sp>
        <p:nvSpPr>
          <p:cNvPr id="4" name="Footer Placeholder 3">
            <a:extLst>
              <a:ext uri="{FF2B5EF4-FFF2-40B4-BE49-F238E27FC236}">
                <a16:creationId xmlns:a16="http://schemas.microsoft.com/office/drawing/2014/main" id="{F4CD8A58-C627-4157-ACBC-6CB48644256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DE08763-BE71-C3C6-A150-42516A769CD7}"/>
              </a:ext>
            </a:extLst>
          </p:cNvPr>
          <p:cNvSpPr>
            <a:spLocks noGrp="1"/>
          </p:cNvSpPr>
          <p:nvPr>
            <p:ph type="sldNum" sz="quarter" idx="12"/>
          </p:nvPr>
        </p:nvSpPr>
        <p:spPr/>
        <p:txBody>
          <a:bodyPr/>
          <a:lstStyle/>
          <a:p>
            <a:fld id="{92FC3AD0-0ABE-4099-BE12-AC0DB1333525}" type="slidenum">
              <a:rPr lang="en-IN" smtClean="0"/>
              <a:t>‹#›</a:t>
            </a:fld>
            <a:endParaRPr lang="en-IN" dirty="0"/>
          </a:p>
        </p:txBody>
      </p:sp>
    </p:spTree>
    <p:extLst>
      <p:ext uri="{BB962C8B-B14F-4D97-AF65-F5344CB8AC3E}">
        <p14:creationId xmlns:p14="http://schemas.microsoft.com/office/powerpoint/2010/main" val="175328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64D3CB-9C5C-D1C4-2A87-D6BED13CB258}"/>
              </a:ext>
            </a:extLst>
          </p:cNvPr>
          <p:cNvSpPr>
            <a:spLocks noGrp="1"/>
          </p:cNvSpPr>
          <p:nvPr>
            <p:ph type="dt" sz="half" idx="10"/>
          </p:nvPr>
        </p:nvSpPr>
        <p:spPr/>
        <p:txBody>
          <a:bodyPr/>
          <a:lstStyle/>
          <a:p>
            <a:fld id="{506C3B75-4EB5-42B0-AE4E-24FD548B28EA}" type="datetimeFigureOut">
              <a:rPr lang="en-IN" smtClean="0"/>
              <a:t>09-11-2025</a:t>
            </a:fld>
            <a:endParaRPr lang="en-IN" dirty="0"/>
          </a:p>
        </p:txBody>
      </p:sp>
      <p:sp>
        <p:nvSpPr>
          <p:cNvPr id="3" name="Footer Placeholder 2">
            <a:extLst>
              <a:ext uri="{FF2B5EF4-FFF2-40B4-BE49-F238E27FC236}">
                <a16:creationId xmlns:a16="http://schemas.microsoft.com/office/drawing/2014/main" id="{F9D3600C-8BA7-186E-F22C-D877C0C99A90}"/>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CCF7E693-71E9-6D21-AB87-A62645224C0C}"/>
              </a:ext>
            </a:extLst>
          </p:cNvPr>
          <p:cNvSpPr>
            <a:spLocks noGrp="1"/>
          </p:cNvSpPr>
          <p:nvPr>
            <p:ph type="sldNum" sz="quarter" idx="12"/>
          </p:nvPr>
        </p:nvSpPr>
        <p:spPr/>
        <p:txBody>
          <a:bodyPr/>
          <a:lstStyle/>
          <a:p>
            <a:fld id="{92FC3AD0-0ABE-4099-BE12-AC0DB1333525}" type="slidenum">
              <a:rPr lang="en-IN" smtClean="0"/>
              <a:t>‹#›</a:t>
            </a:fld>
            <a:endParaRPr lang="en-IN" dirty="0"/>
          </a:p>
        </p:txBody>
      </p:sp>
    </p:spTree>
    <p:extLst>
      <p:ext uri="{BB962C8B-B14F-4D97-AF65-F5344CB8AC3E}">
        <p14:creationId xmlns:p14="http://schemas.microsoft.com/office/powerpoint/2010/main" val="2517812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4902-33D4-711B-FCAE-1647AD69FD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4A8B66-8812-99ED-3F38-13E608A630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F2E3C8D-F953-A7CB-3C35-608FBA7F2E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1873DD-22A2-4F33-2039-45B8E81AE384}"/>
              </a:ext>
            </a:extLst>
          </p:cNvPr>
          <p:cNvSpPr>
            <a:spLocks noGrp="1"/>
          </p:cNvSpPr>
          <p:nvPr>
            <p:ph type="dt" sz="half" idx="10"/>
          </p:nvPr>
        </p:nvSpPr>
        <p:spPr/>
        <p:txBody>
          <a:bodyPr/>
          <a:lstStyle/>
          <a:p>
            <a:fld id="{506C3B75-4EB5-42B0-AE4E-24FD548B28EA}" type="datetimeFigureOut">
              <a:rPr lang="en-IN" smtClean="0"/>
              <a:t>09-11-2025</a:t>
            </a:fld>
            <a:endParaRPr lang="en-IN" dirty="0"/>
          </a:p>
        </p:txBody>
      </p:sp>
      <p:sp>
        <p:nvSpPr>
          <p:cNvPr id="6" name="Footer Placeholder 5">
            <a:extLst>
              <a:ext uri="{FF2B5EF4-FFF2-40B4-BE49-F238E27FC236}">
                <a16:creationId xmlns:a16="http://schemas.microsoft.com/office/drawing/2014/main" id="{31AB3B42-1A3B-8F48-6D50-013954DE6E2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780A062-AD4B-3B48-2CC2-E71F17BE0B2E}"/>
              </a:ext>
            </a:extLst>
          </p:cNvPr>
          <p:cNvSpPr>
            <a:spLocks noGrp="1"/>
          </p:cNvSpPr>
          <p:nvPr>
            <p:ph type="sldNum" sz="quarter" idx="12"/>
          </p:nvPr>
        </p:nvSpPr>
        <p:spPr/>
        <p:txBody>
          <a:bodyPr/>
          <a:lstStyle/>
          <a:p>
            <a:fld id="{92FC3AD0-0ABE-4099-BE12-AC0DB1333525}" type="slidenum">
              <a:rPr lang="en-IN" smtClean="0"/>
              <a:t>‹#›</a:t>
            </a:fld>
            <a:endParaRPr lang="en-IN" dirty="0"/>
          </a:p>
        </p:txBody>
      </p:sp>
    </p:spTree>
    <p:extLst>
      <p:ext uri="{BB962C8B-B14F-4D97-AF65-F5344CB8AC3E}">
        <p14:creationId xmlns:p14="http://schemas.microsoft.com/office/powerpoint/2010/main" val="196381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8BA6-1D84-B14F-3731-6F99F8D7B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ACFDB4-81EA-B072-1133-4688221351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187C1C77-5548-A98E-9290-32C0A7B9D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1465A-2DB4-122C-ACA9-E31072A7F59B}"/>
              </a:ext>
            </a:extLst>
          </p:cNvPr>
          <p:cNvSpPr>
            <a:spLocks noGrp="1"/>
          </p:cNvSpPr>
          <p:nvPr>
            <p:ph type="dt" sz="half" idx="10"/>
          </p:nvPr>
        </p:nvSpPr>
        <p:spPr/>
        <p:txBody>
          <a:bodyPr/>
          <a:lstStyle/>
          <a:p>
            <a:fld id="{506C3B75-4EB5-42B0-AE4E-24FD548B28EA}" type="datetimeFigureOut">
              <a:rPr lang="en-IN" smtClean="0"/>
              <a:t>09-11-2025</a:t>
            </a:fld>
            <a:endParaRPr lang="en-IN" dirty="0"/>
          </a:p>
        </p:txBody>
      </p:sp>
      <p:sp>
        <p:nvSpPr>
          <p:cNvPr id="6" name="Footer Placeholder 5">
            <a:extLst>
              <a:ext uri="{FF2B5EF4-FFF2-40B4-BE49-F238E27FC236}">
                <a16:creationId xmlns:a16="http://schemas.microsoft.com/office/drawing/2014/main" id="{54A9D646-9C2C-3EC5-8B8B-79BA493AC3D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58F73A1-73BA-799A-E3B9-BC658965C81A}"/>
              </a:ext>
            </a:extLst>
          </p:cNvPr>
          <p:cNvSpPr>
            <a:spLocks noGrp="1"/>
          </p:cNvSpPr>
          <p:nvPr>
            <p:ph type="sldNum" sz="quarter" idx="12"/>
          </p:nvPr>
        </p:nvSpPr>
        <p:spPr/>
        <p:txBody>
          <a:bodyPr/>
          <a:lstStyle/>
          <a:p>
            <a:fld id="{92FC3AD0-0ABE-4099-BE12-AC0DB1333525}" type="slidenum">
              <a:rPr lang="en-IN" smtClean="0"/>
              <a:t>‹#›</a:t>
            </a:fld>
            <a:endParaRPr lang="en-IN" dirty="0"/>
          </a:p>
        </p:txBody>
      </p:sp>
    </p:spTree>
    <p:extLst>
      <p:ext uri="{BB962C8B-B14F-4D97-AF65-F5344CB8AC3E}">
        <p14:creationId xmlns:p14="http://schemas.microsoft.com/office/powerpoint/2010/main" val="415614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84564-0228-352B-FD37-98E2E98AEC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E97AA9-7996-2167-4861-903B7D1EB9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6FACA2-B46C-683F-24DD-046E2A12E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06C3B75-4EB5-42B0-AE4E-24FD548B28EA}" type="datetimeFigureOut">
              <a:rPr lang="en-IN" smtClean="0"/>
              <a:t>09-11-2025</a:t>
            </a:fld>
            <a:endParaRPr lang="en-IN" dirty="0"/>
          </a:p>
        </p:txBody>
      </p:sp>
      <p:sp>
        <p:nvSpPr>
          <p:cNvPr id="5" name="Footer Placeholder 4">
            <a:extLst>
              <a:ext uri="{FF2B5EF4-FFF2-40B4-BE49-F238E27FC236}">
                <a16:creationId xmlns:a16="http://schemas.microsoft.com/office/drawing/2014/main" id="{9C311EB3-6C69-D617-4848-5D357E928C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dirty="0"/>
          </a:p>
        </p:txBody>
      </p:sp>
      <p:sp>
        <p:nvSpPr>
          <p:cNvPr id="6" name="Slide Number Placeholder 5">
            <a:extLst>
              <a:ext uri="{FF2B5EF4-FFF2-40B4-BE49-F238E27FC236}">
                <a16:creationId xmlns:a16="http://schemas.microsoft.com/office/drawing/2014/main" id="{80681DB8-FAEB-FCF2-F453-C423A5857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FC3AD0-0ABE-4099-BE12-AC0DB1333525}" type="slidenum">
              <a:rPr lang="en-IN" smtClean="0"/>
              <a:t>‹#›</a:t>
            </a:fld>
            <a:endParaRPr lang="en-IN" dirty="0"/>
          </a:p>
        </p:txBody>
      </p:sp>
    </p:spTree>
    <p:extLst>
      <p:ext uri="{BB962C8B-B14F-4D97-AF65-F5344CB8AC3E}">
        <p14:creationId xmlns:p14="http://schemas.microsoft.com/office/powerpoint/2010/main" val="2410569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jpe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sv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iving room with a couch and a coffee table&#10;&#10;AI-generated content may be incorrect.">
            <a:extLst>
              <a:ext uri="{FF2B5EF4-FFF2-40B4-BE49-F238E27FC236}">
                <a16:creationId xmlns:a16="http://schemas.microsoft.com/office/drawing/2014/main" id="{8A516A03-3BD7-8E43-3B83-CCDBFBA250BA}"/>
              </a:ext>
            </a:extLst>
          </p:cNvPr>
          <p:cNvPicPr>
            <a:picLocks noChangeAspect="1"/>
          </p:cNvPicPr>
          <p:nvPr/>
        </p:nvPicPr>
        <p:blipFill>
          <a:blip r:embed="rId3">
            <a:extLst>
              <a:ext uri="{28A0092B-C50C-407E-A947-70E740481C1C}">
                <a14:useLocalDpi xmlns:a14="http://schemas.microsoft.com/office/drawing/2010/main" val="0"/>
              </a:ext>
            </a:extLst>
          </a:blip>
          <a:srcRect l="11291"/>
          <a:stretch>
            <a:fillRect/>
          </a:stretch>
        </p:blipFill>
        <p:spPr>
          <a:xfrm>
            <a:off x="1376515" y="0"/>
            <a:ext cx="10815485" cy="6858000"/>
          </a:xfrm>
          <a:prstGeom prst="rect">
            <a:avLst/>
          </a:prstGeom>
        </p:spPr>
      </p:pic>
      <p:sp>
        <p:nvSpPr>
          <p:cNvPr id="6" name="Rectangle 5">
            <a:extLst>
              <a:ext uri="{FF2B5EF4-FFF2-40B4-BE49-F238E27FC236}">
                <a16:creationId xmlns:a16="http://schemas.microsoft.com/office/drawing/2014/main" id="{769F95D4-C9AD-B845-9CE7-CEE9D7DFDD5A}"/>
              </a:ext>
            </a:extLst>
          </p:cNvPr>
          <p:cNvSpPr/>
          <p:nvPr/>
        </p:nvSpPr>
        <p:spPr>
          <a:xfrm>
            <a:off x="0" y="0"/>
            <a:ext cx="4869425" cy="6858000"/>
          </a:xfrm>
          <a:prstGeom prst="rect">
            <a:avLst/>
          </a:prstGeom>
          <a:solidFill>
            <a:srgbClr val="0057A7"/>
          </a:solidFill>
          <a:ln>
            <a:noFill/>
          </a:ln>
          <a:effectLst>
            <a:outerShdw blurRad="393700" dist="38100" algn="l"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C7BB7E28-2236-751C-C7CF-266651D691F8}"/>
              </a:ext>
            </a:extLst>
          </p:cNvPr>
          <p:cNvSpPr/>
          <p:nvPr/>
        </p:nvSpPr>
        <p:spPr>
          <a:xfrm>
            <a:off x="2" y="0"/>
            <a:ext cx="4621160" cy="6858000"/>
          </a:xfrm>
          <a:prstGeom prst="rect">
            <a:avLst/>
          </a:prstGeom>
          <a:solidFill>
            <a:srgbClr val="FFDC00"/>
          </a:solidFill>
          <a:ln>
            <a:noFill/>
          </a:ln>
          <a:effectLst>
            <a:outerShdw blurRad="393700" dist="38100" algn="l"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2414F4-5672-6BA1-5DDF-0994FBCB4E0D}"/>
              </a:ext>
            </a:extLst>
          </p:cNvPr>
          <p:cNvSpPr txBox="1"/>
          <p:nvPr/>
        </p:nvSpPr>
        <p:spPr>
          <a:xfrm>
            <a:off x="721442" y="1874729"/>
            <a:ext cx="2981632"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8000" b="1" dirty="0">
                <a:solidFill>
                  <a:schemeClr val="bg1"/>
                </a:solidFill>
                <a:effectLst>
                  <a:outerShdw blurRad="266700" sx="102000" sy="102000" algn="ctr" rotWithShape="0">
                    <a:schemeClr val="bg1">
                      <a:lumMod val="50000"/>
                      <a:alpha val="17000"/>
                    </a:schemeClr>
                  </a:outerShdw>
                </a:effectLst>
                <a:latin typeface="Arial Black" panose="020B0A04020102020204" pitchFamily="34" charset="0"/>
              </a:rPr>
              <a:t>IKEA</a:t>
            </a:r>
            <a:endParaRPr lang="en-IN" sz="2400" b="1" dirty="0">
              <a:solidFill>
                <a:schemeClr val="bg1"/>
              </a:solidFill>
              <a:effectLst>
                <a:outerShdw blurRad="266700" sx="102000" sy="102000" algn="ctr" rotWithShape="0">
                  <a:schemeClr val="bg1">
                    <a:lumMod val="50000"/>
                    <a:alpha val="17000"/>
                  </a:schemeClr>
                </a:outerShdw>
              </a:effectLst>
              <a:latin typeface="Arial Black" panose="020B0A04020102020204" pitchFamily="34" charset="0"/>
            </a:endParaRPr>
          </a:p>
        </p:txBody>
      </p:sp>
      <p:sp>
        <p:nvSpPr>
          <p:cNvPr id="9" name="TextBox 8">
            <a:extLst>
              <a:ext uri="{FF2B5EF4-FFF2-40B4-BE49-F238E27FC236}">
                <a16:creationId xmlns:a16="http://schemas.microsoft.com/office/drawing/2014/main" id="{9D4A691E-9A67-08D5-F322-714DBA549F02}"/>
              </a:ext>
            </a:extLst>
          </p:cNvPr>
          <p:cNvSpPr txBox="1"/>
          <p:nvPr/>
        </p:nvSpPr>
        <p:spPr>
          <a:xfrm>
            <a:off x="669209" y="2967335"/>
            <a:ext cx="3086098" cy="461665"/>
          </a:xfrm>
          <a:prstGeom prst="rect">
            <a:avLst/>
          </a:prstGeom>
          <a:noFill/>
          <a:effectLst/>
        </p:spPr>
        <p:txBody>
          <a:bodyPr wrap="square" rtlCol="0">
            <a:spAutoFit/>
          </a:bodyPr>
          <a:lstStyle/>
          <a:p>
            <a:pPr algn="ctr"/>
            <a:r>
              <a:rPr lang="en-US" sz="2400" b="1" dirty="0">
                <a:solidFill>
                  <a:schemeClr val="tx1">
                    <a:lumMod val="85000"/>
                    <a:lumOff val="15000"/>
                  </a:schemeClr>
                </a:solidFill>
                <a:latin typeface="Arial Black" panose="020B0A04020102020204" pitchFamily="34" charset="0"/>
              </a:rPr>
              <a:t>CASE STUDY</a:t>
            </a:r>
            <a:endParaRPr lang="en-IN" sz="2400" b="1" dirty="0">
              <a:solidFill>
                <a:schemeClr val="tx1">
                  <a:lumMod val="85000"/>
                  <a:lumOff val="15000"/>
                </a:schemeClr>
              </a:solidFill>
              <a:latin typeface="Arial Black" panose="020B0A04020102020204" pitchFamily="34" charset="0"/>
            </a:endParaRPr>
          </a:p>
        </p:txBody>
      </p:sp>
      <p:sp>
        <p:nvSpPr>
          <p:cNvPr id="10" name="Flowchart: Connector 9">
            <a:extLst>
              <a:ext uri="{FF2B5EF4-FFF2-40B4-BE49-F238E27FC236}">
                <a16:creationId xmlns:a16="http://schemas.microsoft.com/office/drawing/2014/main" id="{E2A30CE2-EF90-A4C7-CB4E-37CAAF0A3C4C}"/>
              </a:ext>
            </a:extLst>
          </p:cNvPr>
          <p:cNvSpPr/>
          <p:nvPr/>
        </p:nvSpPr>
        <p:spPr>
          <a:xfrm>
            <a:off x="227025" y="5989250"/>
            <a:ext cx="554736" cy="566864"/>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E9E2D937-1BC8-48E1-DC88-877D876AFF4C}"/>
              </a:ext>
            </a:extLst>
          </p:cNvPr>
          <p:cNvSpPr txBox="1"/>
          <p:nvPr/>
        </p:nvSpPr>
        <p:spPr>
          <a:xfrm>
            <a:off x="781761" y="5949516"/>
            <a:ext cx="4126992" cy="646331"/>
          </a:xfrm>
          <a:prstGeom prst="rect">
            <a:avLst/>
          </a:prstGeom>
          <a:noFill/>
        </p:spPr>
        <p:txBody>
          <a:bodyPr wrap="square" rtlCol="0">
            <a:spAutoFit/>
          </a:bodyPr>
          <a:lstStyle/>
          <a:p>
            <a:r>
              <a:rPr lang="en-US" sz="1400" dirty="0">
                <a:solidFill>
                  <a:schemeClr val="tx1">
                    <a:lumMod val="85000"/>
                    <a:lumOff val="15000"/>
                  </a:schemeClr>
                </a:solidFill>
                <a:latin typeface="Bahnschrift SemiCondensed" panose="020B0502040204020203" pitchFamily="34" charset="0"/>
              </a:rPr>
              <a:t>Name : Suyash Kadu</a:t>
            </a:r>
          </a:p>
          <a:p>
            <a:r>
              <a:rPr lang="en-US" sz="1050" dirty="0">
                <a:solidFill>
                  <a:schemeClr val="tx1">
                    <a:lumMod val="65000"/>
                    <a:lumOff val="35000"/>
                  </a:schemeClr>
                </a:solidFill>
                <a:latin typeface="Bahnschrift SemiCondensed" panose="020B0502040204020203" pitchFamily="34" charset="0"/>
              </a:rPr>
              <a:t>ID : </a:t>
            </a:r>
            <a:r>
              <a:rPr lang="en-IN" sz="1050" dirty="0">
                <a:solidFill>
                  <a:schemeClr val="tx1">
                    <a:lumMod val="65000"/>
                    <a:lumOff val="35000"/>
                  </a:schemeClr>
                </a:solidFill>
                <a:latin typeface="Bahnschrift SemiCondensed" panose="020B0502040204020203" pitchFamily="34" charset="0"/>
              </a:rPr>
              <a:t>#21395</a:t>
            </a:r>
          </a:p>
          <a:p>
            <a:r>
              <a:rPr lang="en-US" sz="1050" dirty="0">
                <a:solidFill>
                  <a:schemeClr val="tx1">
                    <a:lumMod val="65000"/>
                    <a:lumOff val="35000"/>
                  </a:schemeClr>
                </a:solidFill>
                <a:latin typeface="Bahnschrift SemiCondensed" panose="020B0502040204020203" pitchFamily="34" charset="0"/>
              </a:rPr>
              <a:t>Mail ID : Suyashkadu11@gmail.com</a:t>
            </a:r>
          </a:p>
        </p:txBody>
      </p:sp>
      <p:sp>
        <p:nvSpPr>
          <p:cNvPr id="12" name="TextBox 11">
            <a:extLst>
              <a:ext uri="{FF2B5EF4-FFF2-40B4-BE49-F238E27FC236}">
                <a16:creationId xmlns:a16="http://schemas.microsoft.com/office/drawing/2014/main" id="{7089F221-49F0-077E-946B-4855886D8B17}"/>
              </a:ext>
            </a:extLst>
          </p:cNvPr>
          <p:cNvSpPr txBox="1"/>
          <p:nvPr/>
        </p:nvSpPr>
        <p:spPr>
          <a:xfrm>
            <a:off x="227025" y="5621872"/>
            <a:ext cx="4126992" cy="307777"/>
          </a:xfrm>
          <a:prstGeom prst="rect">
            <a:avLst/>
          </a:prstGeom>
          <a:noFill/>
        </p:spPr>
        <p:txBody>
          <a:bodyPr wrap="square" rtlCol="0">
            <a:spAutoFit/>
          </a:bodyPr>
          <a:lstStyle/>
          <a:p>
            <a:r>
              <a:rPr lang="en-US" sz="1400" dirty="0">
                <a:solidFill>
                  <a:schemeClr val="tx1">
                    <a:lumMod val="85000"/>
                    <a:lumOff val="15000"/>
                  </a:schemeClr>
                </a:solidFill>
                <a:latin typeface="Bahnschrift SemiCondensed" panose="020B0502040204020203" pitchFamily="34" charset="0"/>
              </a:rPr>
              <a:t>Presented By-</a:t>
            </a:r>
          </a:p>
        </p:txBody>
      </p:sp>
      <p:sp>
        <p:nvSpPr>
          <p:cNvPr id="14" name="TextBox 13">
            <a:extLst>
              <a:ext uri="{FF2B5EF4-FFF2-40B4-BE49-F238E27FC236}">
                <a16:creationId xmlns:a16="http://schemas.microsoft.com/office/drawing/2014/main" id="{4AB34137-90AD-3EAC-9E03-258D562DCF90}"/>
              </a:ext>
            </a:extLst>
          </p:cNvPr>
          <p:cNvSpPr txBox="1"/>
          <p:nvPr/>
        </p:nvSpPr>
        <p:spPr>
          <a:xfrm>
            <a:off x="910711" y="1674674"/>
            <a:ext cx="2694039" cy="400110"/>
          </a:xfrm>
          <a:prstGeom prst="rect">
            <a:avLst/>
          </a:prstGeom>
          <a:noFill/>
          <a:effectLst/>
        </p:spPr>
        <p:txBody>
          <a:bodyPr wrap="square" rtlCol="0">
            <a:spAutoFit/>
          </a:bodyPr>
          <a:lstStyle/>
          <a:p>
            <a:pPr algn="ctr"/>
            <a:r>
              <a:rPr lang="en-US" sz="2000" b="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 Topic -</a:t>
            </a:r>
            <a:endParaRPr lang="en-IN" sz="2000" b="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13" name="Graphic 12" descr="Fanous with solid fill">
            <a:extLst>
              <a:ext uri="{FF2B5EF4-FFF2-40B4-BE49-F238E27FC236}">
                <a16:creationId xmlns:a16="http://schemas.microsoft.com/office/drawing/2014/main" id="{F98C829C-C7F1-2737-5A51-31BAAFE050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93" y="-17145"/>
            <a:ext cx="914400" cy="914400"/>
          </a:xfrm>
          <a:prstGeom prst="rect">
            <a:avLst/>
          </a:prstGeom>
        </p:spPr>
      </p:pic>
    </p:spTree>
    <p:extLst>
      <p:ext uri="{BB962C8B-B14F-4D97-AF65-F5344CB8AC3E}">
        <p14:creationId xmlns:p14="http://schemas.microsoft.com/office/powerpoint/2010/main" val="1178484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014991-E3E7-904B-9324-A9364958C1C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6003D47-7D3E-BDC7-7E83-63E48169D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A blue and yellow gradient&#10;&#10;AI-generated content may be incorrect.">
            <a:extLst>
              <a:ext uri="{FF2B5EF4-FFF2-40B4-BE49-F238E27FC236}">
                <a16:creationId xmlns:a16="http://schemas.microsoft.com/office/drawing/2014/main" id="{4FC00985-6FCF-7090-9373-09088A9131E9}"/>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F947904D-EE85-74E3-8440-2AFF4CDAD595}"/>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C66842AC-76EA-FF28-3BB0-9616AC467D25}"/>
              </a:ext>
            </a:extLst>
          </p:cNvPr>
          <p:cNvSpPr txBox="1"/>
          <p:nvPr/>
        </p:nvSpPr>
        <p:spPr>
          <a:xfrm>
            <a:off x="4432906" y="314332"/>
            <a:ext cx="3326188" cy="523220"/>
          </a:xfrm>
          <a:prstGeom prst="rect">
            <a:avLst/>
          </a:prstGeom>
          <a:solidFill>
            <a:srgbClr val="FFFFFF">
              <a:alpha val="60000"/>
            </a:srgbClr>
          </a:solidFill>
        </p:spPr>
        <p:txBody>
          <a:bodyPr wrap="square" rtlCol="0">
            <a:spAutoFit/>
          </a:bodyPr>
          <a:lstStyle/>
          <a:p>
            <a:pPr algn="ctr"/>
            <a:r>
              <a:rPr lang="en-US" sz="2800" b="1" dirty="0"/>
              <a:t>INSIGHTS</a:t>
            </a:r>
            <a:endParaRPr lang="en-IN" sz="2800" b="1" dirty="0"/>
          </a:p>
        </p:txBody>
      </p:sp>
      <p:sp>
        <p:nvSpPr>
          <p:cNvPr id="4" name="Rectangle 3">
            <a:extLst>
              <a:ext uri="{FF2B5EF4-FFF2-40B4-BE49-F238E27FC236}">
                <a16:creationId xmlns:a16="http://schemas.microsoft.com/office/drawing/2014/main" id="{B7602002-0C72-AD67-F4BF-DBD504BD7764}"/>
              </a:ext>
            </a:extLst>
          </p:cNvPr>
          <p:cNvSpPr/>
          <p:nvPr/>
        </p:nvSpPr>
        <p:spPr>
          <a:xfrm>
            <a:off x="571499" y="1161042"/>
            <a:ext cx="11049002" cy="338554"/>
          </a:xfrm>
          <a:prstGeom prst="rect">
            <a:avLst/>
          </a:prstGeom>
          <a:solidFill>
            <a:srgbClr val="FFFFFF">
              <a:alpha val="60000"/>
            </a:srgbClr>
          </a:solidFill>
        </p:spPr>
        <p:txBody>
          <a:bodyPr wrap="square" rtlCol="0">
            <a:spAutoFit/>
          </a:bodyPr>
          <a:lstStyle/>
          <a:p>
            <a:r>
              <a:rPr lang="en-US" sz="1600" dirty="0">
                <a:solidFill>
                  <a:schemeClr val="tx1"/>
                </a:solidFill>
              </a:rPr>
              <a:t>Q. </a:t>
            </a:r>
            <a:r>
              <a:rPr lang="en-US" sz="1600" dirty="0"/>
              <a:t>In FY 2024 which quarter have highest order for product category ‘office supplies’ ?</a:t>
            </a:r>
            <a:endParaRPr lang="en-IN" sz="1600" dirty="0">
              <a:solidFill>
                <a:schemeClr val="tx1"/>
              </a:solidFil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a:extLst>
                  <a:ext uri="{FF2B5EF4-FFF2-40B4-BE49-F238E27FC236}">
                    <a16:creationId xmlns:a16="http://schemas.microsoft.com/office/drawing/2014/main" id="{0FE49220-5CD4-3A2D-5DAF-4DBACF28CE44}"/>
                  </a:ext>
                </a:extLst>
              </p:cNvPr>
              <p:cNvGraphicFramePr>
                <a:graphicFrameLocks noGrp="1"/>
              </p:cNvGraphicFramePr>
              <p:nvPr>
                <p:extLst>
                  <p:ext uri="{D42A27DB-BD31-4B8C-83A1-F6EECF244321}">
                    <p14:modId xmlns:p14="http://schemas.microsoft.com/office/powerpoint/2010/main" val="4098645519"/>
                  </p:ext>
                </p:extLst>
              </p:nvPr>
            </p:nvGraphicFramePr>
            <p:xfrm>
              <a:off x="1956618" y="1645424"/>
              <a:ext cx="8357419" cy="489824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3" name="Add-in 2">
                <a:extLst>
                  <a:ext uri="{FF2B5EF4-FFF2-40B4-BE49-F238E27FC236}">
                    <a16:creationId xmlns:a16="http://schemas.microsoft.com/office/drawing/2014/main" id="{0FE49220-5CD4-3A2D-5DAF-4DBACF28CE44}"/>
                  </a:ext>
                </a:extLst>
              </p:cNvPr>
              <p:cNvPicPr>
                <a:picLocks noGrp="1" noRot="1" noChangeAspect="1" noMove="1" noResize="1" noEditPoints="1" noAdjustHandles="1" noChangeArrowheads="1" noChangeShapeType="1"/>
              </p:cNvPicPr>
              <p:nvPr/>
            </p:nvPicPr>
            <p:blipFill>
              <a:blip r:embed="rId4"/>
              <a:stretch>
                <a:fillRect/>
              </a:stretch>
            </p:blipFill>
            <p:spPr>
              <a:xfrm>
                <a:off x="1956618" y="1645424"/>
                <a:ext cx="8357419" cy="4898244"/>
              </a:xfrm>
              <a:prstGeom prst="rect">
                <a:avLst/>
              </a:prstGeom>
            </p:spPr>
          </p:pic>
        </mc:Fallback>
      </mc:AlternateContent>
      <p:pic>
        <p:nvPicPr>
          <p:cNvPr id="6" name="Picture 5" descr="A blue and yellow sign&#10;&#10;AI-generated content may be incorrect.">
            <a:extLst>
              <a:ext uri="{FF2B5EF4-FFF2-40B4-BE49-F238E27FC236}">
                <a16:creationId xmlns:a16="http://schemas.microsoft.com/office/drawing/2014/main" id="{64A59F49-5181-0B96-DE5F-701B63F0B948}"/>
              </a:ext>
            </a:extLst>
          </p:cNvPr>
          <p:cNvPicPr>
            <a:picLocks noChangeAspect="1"/>
          </p:cNvPicPr>
          <p:nvPr/>
        </p:nvPicPr>
        <p:blipFill>
          <a:blip r:embed="rId5">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Tree>
    <p:extLst>
      <p:ext uri="{BB962C8B-B14F-4D97-AF65-F5344CB8AC3E}">
        <p14:creationId xmlns:p14="http://schemas.microsoft.com/office/powerpoint/2010/main" val="1229981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8A0623-DC9A-347A-5020-FCD3EA2736DD}"/>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175DD62-38D3-B0D1-CA89-637A301A7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A blue and yellow gradient&#10;&#10;AI-generated content may be incorrect.">
            <a:extLst>
              <a:ext uri="{FF2B5EF4-FFF2-40B4-BE49-F238E27FC236}">
                <a16:creationId xmlns:a16="http://schemas.microsoft.com/office/drawing/2014/main" id="{B9904DE0-ECA4-5A0A-9941-B3A89A8116C3}"/>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B2BF0F18-2B0A-061E-F4D6-776547011701}"/>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B9A64865-0C54-9316-F13E-11CCF4F85C90}"/>
              </a:ext>
            </a:extLst>
          </p:cNvPr>
          <p:cNvSpPr txBox="1"/>
          <p:nvPr/>
        </p:nvSpPr>
        <p:spPr>
          <a:xfrm>
            <a:off x="4432906" y="314332"/>
            <a:ext cx="3326188" cy="523220"/>
          </a:xfrm>
          <a:prstGeom prst="rect">
            <a:avLst/>
          </a:prstGeom>
          <a:solidFill>
            <a:srgbClr val="FFFFFF">
              <a:alpha val="60000"/>
            </a:srgbClr>
          </a:solidFill>
        </p:spPr>
        <p:txBody>
          <a:bodyPr wrap="square" rtlCol="0">
            <a:spAutoFit/>
          </a:bodyPr>
          <a:lstStyle/>
          <a:p>
            <a:pPr algn="ctr"/>
            <a:r>
              <a:rPr lang="en-US" sz="2800" b="1" dirty="0"/>
              <a:t>INSIGHTS</a:t>
            </a:r>
            <a:endParaRPr lang="en-IN" sz="2800" b="1" dirty="0"/>
          </a:p>
        </p:txBody>
      </p:sp>
      <p:sp>
        <p:nvSpPr>
          <p:cNvPr id="4" name="Rectangle 3">
            <a:extLst>
              <a:ext uri="{FF2B5EF4-FFF2-40B4-BE49-F238E27FC236}">
                <a16:creationId xmlns:a16="http://schemas.microsoft.com/office/drawing/2014/main" id="{CEAE65F0-EEA9-2F77-6975-E531A89ABF9B}"/>
              </a:ext>
            </a:extLst>
          </p:cNvPr>
          <p:cNvSpPr/>
          <p:nvPr/>
        </p:nvSpPr>
        <p:spPr>
          <a:xfrm>
            <a:off x="571499" y="1161042"/>
            <a:ext cx="11049002" cy="338554"/>
          </a:xfrm>
          <a:prstGeom prst="rect">
            <a:avLst/>
          </a:prstGeom>
          <a:solidFill>
            <a:srgbClr val="FFFFFF">
              <a:alpha val="60000"/>
            </a:srgbClr>
          </a:solidFill>
        </p:spPr>
        <p:txBody>
          <a:bodyPr wrap="square" rtlCol="0">
            <a:spAutoFit/>
          </a:bodyPr>
          <a:lstStyle/>
          <a:p>
            <a:r>
              <a:rPr lang="en-US" sz="1600" dirty="0">
                <a:solidFill>
                  <a:schemeClr val="tx1"/>
                </a:solidFill>
              </a:rPr>
              <a:t>Q. </a:t>
            </a:r>
            <a:r>
              <a:rPr lang="en-US" sz="1600" dirty="0"/>
              <a:t>Identify the Top 5 Salespersons with the Highest Sales and a Rating of 5.</a:t>
            </a:r>
            <a:endParaRPr lang="en-IN" sz="1600" dirty="0">
              <a:solidFill>
                <a:schemeClr val="tx1"/>
              </a:solidFil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a:extLst>
                  <a:ext uri="{FF2B5EF4-FFF2-40B4-BE49-F238E27FC236}">
                    <a16:creationId xmlns:a16="http://schemas.microsoft.com/office/drawing/2014/main" id="{97D25354-BFF7-7663-FB3E-B163698CFA14}"/>
                  </a:ext>
                </a:extLst>
              </p:cNvPr>
              <p:cNvGraphicFramePr>
                <a:graphicFrameLocks noGrp="1"/>
              </p:cNvGraphicFramePr>
              <p:nvPr/>
            </p:nvGraphicFramePr>
            <p:xfrm>
              <a:off x="1956618" y="1645424"/>
              <a:ext cx="8357419" cy="489824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3" name="Add-in 2">
                <a:extLst>
                  <a:ext uri="{FF2B5EF4-FFF2-40B4-BE49-F238E27FC236}">
                    <a16:creationId xmlns:a16="http://schemas.microsoft.com/office/drawing/2014/main" id="{97D25354-BFF7-7663-FB3E-B163698CFA14}"/>
                  </a:ext>
                </a:extLst>
              </p:cNvPr>
              <p:cNvPicPr>
                <a:picLocks noGrp="1" noRot="1" noChangeAspect="1" noMove="1" noResize="1" noEditPoints="1" noAdjustHandles="1" noChangeArrowheads="1" noChangeShapeType="1"/>
              </p:cNvPicPr>
              <p:nvPr/>
            </p:nvPicPr>
            <p:blipFill>
              <a:blip r:embed="rId4"/>
              <a:stretch>
                <a:fillRect/>
              </a:stretch>
            </p:blipFill>
            <p:spPr>
              <a:xfrm>
                <a:off x="1956618" y="1645424"/>
                <a:ext cx="8357419" cy="4898244"/>
              </a:xfrm>
              <a:prstGeom prst="rect">
                <a:avLst/>
              </a:prstGeom>
            </p:spPr>
          </p:pic>
        </mc:Fallback>
      </mc:AlternateContent>
      <p:pic>
        <p:nvPicPr>
          <p:cNvPr id="6" name="Picture 5" descr="A blue and yellow sign&#10;&#10;AI-generated content may be incorrect.">
            <a:extLst>
              <a:ext uri="{FF2B5EF4-FFF2-40B4-BE49-F238E27FC236}">
                <a16:creationId xmlns:a16="http://schemas.microsoft.com/office/drawing/2014/main" id="{F0134C72-6E02-E7DF-5744-18D6439BEA7E}"/>
              </a:ext>
            </a:extLst>
          </p:cNvPr>
          <p:cNvPicPr>
            <a:picLocks noChangeAspect="1"/>
          </p:cNvPicPr>
          <p:nvPr/>
        </p:nvPicPr>
        <p:blipFill>
          <a:blip r:embed="rId5">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Tree>
    <p:extLst>
      <p:ext uri="{BB962C8B-B14F-4D97-AF65-F5344CB8AC3E}">
        <p14:creationId xmlns:p14="http://schemas.microsoft.com/office/powerpoint/2010/main" val="3681220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2152DA-62DB-0EC9-1356-A1074826C32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220998A-FADF-1FFF-39F7-252CB9199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A blue and yellow gradient&#10;&#10;AI-generated content may be incorrect.">
            <a:extLst>
              <a:ext uri="{FF2B5EF4-FFF2-40B4-BE49-F238E27FC236}">
                <a16:creationId xmlns:a16="http://schemas.microsoft.com/office/drawing/2014/main" id="{4F3B3A65-7D63-913A-C800-2A0FF5161142}"/>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5947B9F4-7AC8-9C4D-ED27-2B586C4BF876}"/>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9A224D4A-B8E0-AEC4-355C-F3ABAF27DECA}"/>
              </a:ext>
            </a:extLst>
          </p:cNvPr>
          <p:cNvSpPr txBox="1"/>
          <p:nvPr/>
        </p:nvSpPr>
        <p:spPr>
          <a:xfrm>
            <a:off x="4432906" y="314332"/>
            <a:ext cx="3326188" cy="523220"/>
          </a:xfrm>
          <a:prstGeom prst="rect">
            <a:avLst/>
          </a:prstGeom>
          <a:solidFill>
            <a:srgbClr val="FFFFFF">
              <a:alpha val="60000"/>
            </a:srgbClr>
          </a:solidFill>
        </p:spPr>
        <p:txBody>
          <a:bodyPr wrap="square" rtlCol="0">
            <a:spAutoFit/>
          </a:bodyPr>
          <a:lstStyle/>
          <a:p>
            <a:pPr algn="ctr"/>
            <a:r>
              <a:rPr lang="en-US" sz="2800" b="1" dirty="0"/>
              <a:t>INSIGHTS</a:t>
            </a:r>
            <a:endParaRPr lang="en-IN" sz="2800" b="1" dirty="0"/>
          </a:p>
        </p:txBody>
      </p:sp>
      <p:sp>
        <p:nvSpPr>
          <p:cNvPr id="4" name="Rectangle 3">
            <a:extLst>
              <a:ext uri="{FF2B5EF4-FFF2-40B4-BE49-F238E27FC236}">
                <a16:creationId xmlns:a16="http://schemas.microsoft.com/office/drawing/2014/main" id="{83F7A60A-84AF-5C71-6DD0-562EC1464EA6}"/>
              </a:ext>
            </a:extLst>
          </p:cNvPr>
          <p:cNvSpPr/>
          <p:nvPr/>
        </p:nvSpPr>
        <p:spPr>
          <a:xfrm>
            <a:off x="571499" y="1161042"/>
            <a:ext cx="11049002" cy="338554"/>
          </a:xfrm>
          <a:prstGeom prst="rect">
            <a:avLst/>
          </a:prstGeom>
          <a:solidFill>
            <a:srgbClr val="FFFFFF">
              <a:alpha val="60000"/>
            </a:srgbClr>
          </a:solidFill>
        </p:spPr>
        <p:txBody>
          <a:bodyPr wrap="square" rtlCol="0">
            <a:spAutoFit/>
          </a:bodyPr>
          <a:lstStyle/>
          <a:p>
            <a:r>
              <a:rPr lang="en-US" sz="1600" dirty="0">
                <a:solidFill>
                  <a:schemeClr val="tx1"/>
                </a:solidFill>
              </a:rPr>
              <a:t>Q. </a:t>
            </a:r>
            <a:r>
              <a:rPr lang="en-US" sz="1600" dirty="0"/>
              <a:t>Identify the supplier in each product category with a high unit price but a low supply quantity.</a:t>
            </a:r>
            <a:endParaRPr lang="en-IN" sz="1600" dirty="0">
              <a:solidFill>
                <a:schemeClr val="tx1"/>
              </a:solidFil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a:extLst>
                  <a:ext uri="{FF2B5EF4-FFF2-40B4-BE49-F238E27FC236}">
                    <a16:creationId xmlns:a16="http://schemas.microsoft.com/office/drawing/2014/main" id="{3275D2D3-11A1-144A-9C74-10547130EB88}"/>
                  </a:ext>
                </a:extLst>
              </p:cNvPr>
              <p:cNvGraphicFramePr>
                <a:graphicFrameLocks noGrp="1"/>
              </p:cNvGraphicFramePr>
              <p:nvPr/>
            </p:nvGraphicFramePr>
            <p:xfrm>
              <a:off x="1956618" y="1645424"/>
              <a:ext cx="8357419" cy="489824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3" name="Add-in 2">
                <a:extLst>
                  <a:ext uri="{FF2B5EF4-FFF2-40B4-BE49-F238E27FC236}">
                    <a16:creationId xmlns:a16="http://schemas.microsoft.com/office/drawing/2014/main" id="{3275D2D3-11A1-144A-9C74-10547130EB88}"/>
                  </a:ext>
                </a:extLst>
              </p:cNvPr>
              <p:cNvPicPr>
                <a:picLocks noGrp="1" noRot="1" noChangeAspect="1" noMove="1" noResize="1" noEditPoints="1" noAdjustHandles="1" noChangeArrowheads="1" noChangeShapeType="1"/>
              </p:cNvPicPr>
              <p:nvPr/>
            </p:nvPicPr>
            <p:blipFill>
              <a:blip r:embed="rId4"/>
              <a:stretch>
                <a:fillRect/>
              </a:stretch>
            </p:blipFill>
            <p:spPr>
              <a:xfrm>
                <a:off x="1956618" y="1645424"/>
                <a:ext cx="8357419" cy="4898244"/>
              </a:xfrm>
              <a:prstGeom prst="rect">
                <a:avLst/>
              </a:prstGeom>
            </p:spPr>
          </p:pic>
        </mc:Fallback>
      </mc:AlternateContent>
      <p:pic>
        <p:nvPicPr>
          <p:cNvPr id="6" name="Picture 5" descr="A blue and yellow sign&#10;&#10;AI-generated content may be incorrect.">
            <a:extLst>
              <a:ext uri="{FF2B5EF4-FFF2-40B4-BE49-F238E27FC236}">
                <a16:creationId xmlns:a16="http://schemas.microsoft.com/office/drawing/2014/main" id="{DE2E8D82-DA08-33B9-C324-36F372B1B4FF}"/>
              </a:ext>
            </a:extLst>
          </p:cNvPr>
          <p:cNvPicPr>
            <a:picLocks noChangeAspect="1"/>
          </p:cNvPicPr>
          <p:nvPr/>
        </p:nvPicPr>
        <p:blipFill>
          <a:blip r:embed="rId5">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Tree>
    <p:extLst>
      <p:ext uri="{BB962C8B-B14F-4D97-AF65-F5344CB8AC3E}">
        <p14:creationId xmlns:p14="http://schemas.microsoft.com/office/powerpoint/2010/main" val="1803627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57F9C7-F774-2985-DA40-1792F02F30E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C12CF84-8C79-8BFA-9A7F-2B4409B1A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A blue and yellow gradient&#10;&#10;AI-generated content may be incorrect.">
            <a:extLst>
              <a:ext uri="{FF2B5EF4-FFF2-40B4-BE49-F238E27FC236}">
                <a16:creationId xmlns:a16="http://schemas.microsoft.com/office/drawing/2014/main" id="{3D136F4D-4DCD-AB41-757E-EFD42516EEE4}"/>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209B858A-058B-226E-8FFC-30D44C81A523}"/>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F6459186-006D-EE21-E580-57EBDD9DF75E}"/>
              </a:ext>
            </a:extLst>
          </p:cNvPr>
          <p:cNvSpPr txBox="1"/>
          <p:nvPr/>
        </p:nvSpPr>
        <p:spPr>
          <a:xfrm>
            <a:off x="4432906" y="314332"/>
            <a:ext cx="3326188" cy="523220"/>
          </a:xfrm>
          <a:prstGeom prst="rect">
            <a:avLst/>
          </a:prstGeom>
          <a:solidFill>
            <a:srgbClr val="FFFFFF">
              <a:alpha val="60000"/>
            </a:srgbClr>
          </a:solidFill>
        </p:spPr>
        <p:txBody>
          <a:bodyPr wrap="square" rtlCol="0">
            <a:spAutoFit/>
          </a:bodyPr>
          <a:lstStyle/>
          <a:p>
            <a:pPr algn="ctr"/>
            <a:r>
              <a:rPr lang="en-US" sz="2800" b="1" dirty="0"/>
              <a:t>CONCLUSION</a:t>
            </a:r>
            <a:endParaRPr lang="en-IN" sz="2800" b="1" dirty="0"/>
          </a:p>
        </p:txBody>
      </p:sp>
      <p:pic>
        <p:nvPicPr>
          <p:cNvPr id="6" name="Picture 5" descr="A blue and yellow sign&#10;&#10;AI-generated content may be incorrect.">
            <a:extLst>
              <a:ext uri="{FF2B5EF4-FFF2-40B4-BE49-F238E27FC236}">
                <a16:creationId xmlns:a16="http://schemas.microsoft.com/office/drawing/2014/main" id="{094A152F-9FE5-A869-294A-7E39AB80788C}"/>
              </a:ext>
            </a:extLst>
          </p:cNvPr>
          <p:cNvPicPr>
            <a:picLocks noChangeAspect="1"/>
          </p:cNvPicPr>
          <p:nvPr/>
        </p:nvPicPr>
        <p:blipFill>
          <a:blip r:embed="rId3">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
        <p:nvSpPr>
          <p:cNvPr id="11" name="Rectangle 10">
            <a:extLst>
              <a:ext uri="{FF2B5EF4-FFF2-40B4-BE49-F238E27FC236}">
                <a16:creationId xmlns:a16="http://schemas.microsoft.com/office/drawing/2014/main" id="{109D7945-F60F-D029-ACF6-70F8C0E87A68}"/>
              </a:ext>
            </a:extLst>
          </p:cNvPr>
          <p:cNvSpPr/>
          <p:nvPr/>
        </p:nvSpPr>
        <p:spPr>
          <a:xfrm>
            <a:off x="329381" y="1463225"/>
            <a:ext cx="11533239" cy="2056723"/>
          </a:xfrm>
          <a:prstGeom prst="rect">
            <a:avLst/>
          </a:prstGeom>
          <a:solidFill>
            <a:srgbClr val="FFFFFF">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endParaRPr lang="en-IN" dirty="0"/>
          </a:p>
        </p:txBody>
      </p:sp>
      <p:sp>
        <p:nvSpPr>
          <p:cNvPr id="7" name="Rectangle 6">
            <a:extLst>
              <a:ext uri="{FF2B5EF4-FFF2-40B4-BE49-F238E27FC236}">
                <a16:creationId xmlns:a16="http://schemas.microsoft.com/office/drawing/2014/main" id="{37B94D2F-2D96-F302-2B4B-9161AC2022FB}"/>
              </a:ext>
            </a:extLst>
          </p:cNvPr>
          <p:cNvSpPr/>
          <p:nvPr/>
        </p:nvSpPr>
        <p:spPr>
          <a:xfrm>
            <a:off x="557600" y="1577211"/>
            <a:ext cx="11076800" cy="1754326"/>
          </a:xfrm>
          <a:prstGeom prst="rect">
            <a:avLst/>
          </a:prstGeom>
          <a:noFill/>
        </p:spPr>
        <p:txBody>
          <a:bodyPr wrap="square" rtlCol="0">
            <a:spAutoFit/>
          </a:bodyPr>
          <a:lstStyle/>
          <a:p>
            <a:pPr algn="just"/>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dirty="0"/>
              <a:t>From this dashboard, we can find key insights related to customer ratings, sales, profit, order count, and more. This is achieved by using various visualizations, including pie charts, stacked column charts, line charts, and stacked bar charts.</a:t>
            </a:r>
          </a:p>
          <a:p>
            <a:pPr algn="just"/>
            <a:r>
              <a:rPr lang="en-US" dirty="0"/>
              <a:t>                                         Additionally, we use slicers for filtering and interacting with data within the dashboard. A thorough process of data cleaning and modeling ensures the quality and accuracy of the data and defines the structured logic necessary for performing meaningful analysis.</a:t>
            </a:r>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6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CE6C4-C8E2-D777-8491-0F8889E56550}"/>
            </a:ext>
          </a:extLst>
        </p:cNvPr>
        <p:cNvGrpSpPr/>
        <p:nvPr/>
      </p:nvGrpSpPr>
      <p:grpSpPr>
        <a:xfrm>
          <a:off x="0" y="0"/>
          <a:ext cx="0" cy="0"/>
          <a:chOff x="0" y="0"/>
          <a:chExt cx="0" cy="0"/>
        </a:xfrm>
      </p:grpSpPr>
      <p:pic>
        <p:nvPicPr>
          <p:cNvPr id="3" name="Picture 2" descr="A living room with a couch and a coffee table&#10;&#10;AI-generated content may be incorrect.">
            <a:extLst>
              <a:ext uri="{FF2B5EF4-FFF2-40B4-BE49-F238E27FC236}">
                <a16:creationId xmlns:a16="http://schemas.microsoft.com/office/drawing/2014/main" id="{66E02679-ECF7-5EEF-BC2B-286775DFFB20}"/>
              </a:ext>
            </a:extLst>
          </p:cNvPr>
          <p:cNvPicPr>
            <a:picLocks noChangeAspect="1"/>
          </p:cNvPicPr>
          <p:nvPr/>
        </p:nvPicPr>
        <p:blipFill>
          <a:blip r:embed="rId3">
            <a:extLst>
              <a:ext uri="{28A0092B-C50C-407E-A947-70E740481C1C}">
                <a14:useLocalDpi xmlns:a14="http://schemas.microsoft.com/office/drawing/2010/main" val="0"/>
              </a:ext>
            </a:extLst>
          </a:blip>
          <a:srcRect l="11291"/>
          <a:stretch>
            <a:fillRect/>
          </a:stretch>
        </p:blipFill>
        <p:spPr>
          <a:xfrm>
            <a:off x="1376515" y="0"/>
            <a:ext cx="10815485" cy="6858000"/>
          </a:xfrm>
          <a:prstGeom prst="rect">
            <a:avLst/>
          </a:prstGeom>
        </p:spPr>
      </p:pic>
      <p:sp>
        <p:nvSpPr>
          <p:cNvPr id="6" name="Rectangle 5">
            <a:extLst>
              <a:ext uri="{FF2B5EF4-FFF2-40B4-BE49-F238E27FC236}">
                <a16:creationId xmlns:a16="http://schemas.microsoft.com/office/drawing/2014/main" id="{4DA66FB5-F8B9-D992-0185-59272BD43829}"/>
              </a:ext>
            </a:extLst>
          </p:cNvPr>
          <p:cNvSpPr/>
          <p:nvPr/>
        </p:nvSpPr>
        <p:spPr>
          <a:xfrm>
            <a:off x="0" y="0"/>
            <a:ext cx="4869425" cy="6858000"/>
          </a:xfrm>
          <a:prstGeom prst="rect">
            <a:avLst/>
          </a:prstGeom>
          <a:solidFill>
            <a:srgbClr val="0057A7"/>
          </a:solidFill>
          <a:ln>
            <a:noFill/>
          </a:ln>
          <a:effectLst>
            <a:outerShdw blurRad="393700" dist="38100" algn="l"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D9E42DCF-23AF-188A-F031-68301D4C6A3D}"/>
              </a:ext>
            </a:extLst>
          </p:cNvPr>
          <p:cNvSpPr/>
          <p:nvPr/>
        </p:nvSpPr>
        <p:spPr>
          <a:xfrm>
            <a:off x="2" y="0"/>
            <a:ext cx="4621160" cy="6858000"/>
          </a:xfrm>
          <a:prstGeom prst="rect">
            <a:avLst/>
          </a:prstGeom>
          <a:solidFill>
            <a:srgbClr val="FFDC00"/>
          </a:solidFill>
          <a:ln>
            <a:noFill/>
          </a:ln>
          <a:effectLst>
            <a:outerShdw blurRad="393700" dist="38100" algn="l"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2030BF8-8E1F-DE0B-FAF8-72D0181CAB8C}"/>
              </a:ext>
            </a:extLst>
          </p:cNvPr>
          <p:cNvSpPr txBox="1"/>
          <p:nvPr/>
        </p:nvSpPr>
        <p:spPr>
          <a:xfrm>
            <a:off x="809934" y="325345"/>
            <a:ext cx="2981632" cy="923330"/>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5400" b="1" dirty="0">
                <a:solidFill>
                  <a:schemeClr val="bg1"/>
                </a:solidFill>
                <a:effectLst>
                  <a:outerShdw blurRad="266700" sx="102000" sy="102000" algn="ctr" rotWithShape="0">
                    <a:schemeClr val="bg1">
                      <a:lumMod val="50000"/>
                      <a:alpha val="17000"/>
                    </a:schemeClr>
                  </a:outerShdw>
                </a:effectLst>
                <a:latin typeface="Arial Black" panose="020B0A04020102020204" pitchFamily="34" charset="0"/>
              </a:rPr>
              <a:t>IKEA</a:t>
            </a:r>
            <a:endParaRPr lang="en-IN" sz="1400" b="1" dirty="0">
              <a:solidFill>
                <a:schemeClr val="bg1"/>
              </a:solidFill>
              <a:effectLst>
                <a:outerShdw blurRad="266700" sx="102000" sy="102000" algn="ctr" rotWithShape="0">
                  <a:schemeClr val="bg1">
                    <a:lumMod val="50000"/>
                    <a:alpha val="17000"/>
                  </a:schemeClr>
                </a:outerShdw>
              </a:effectLst>
              <a:latin typeface="Arial Black" panose="020B0A04020102020204" pitchFamily="34" charset="0"/>
            </a:endParaRPr>
          </a:p>
        </p:txBody>
      </p:sp>
      <p:sp>
        <p:nvSpPr>
          <p:cNvPr id="9" name="TextBox 8">
            <a:extLst>
              <a:ext uri="{FF2B5EF4-FFF2-40B4-BE49-F238E27FC236}">
                <a16:creationId xmlns:a16="http://schemas.microsoft.com/office/drawing/2014/main" id="{F6A621A8-FAEA-F1E0-AF84-086C59CCDA18}"/>
              </a:ext>
            </a:extLst>
          </p:cNvPr>
          <p:cNvSpPr txBox="1"/>
          <p:nvPr/>
        </p:nvSpPr>
        <p:spPr>
          <a:xfrm>
            <a:off x="757701" y="1029690"/>
            <a:ext cx="3086098" cy="307777"/>
          </a:xfrm>
          <a:prstGeom prst="rect">
            <a:avLst/>
          </a:prstGeom>
          <a:noFill/>
          <a:effectLst/>
        </p:spPr>
        <p:txBody>
          <a:bodyPr wrap="square" rtlCol="0">
            <a:spAutoFit/>
          </a:bodyPr>
          <a:lstStyle/>
          <a:p>
            <a:pPr algn="ctr"/>
            <a:r>
              <a:rPr lang="en-US" sz="1400" b="1" dirty="0">
                <a:solidFill>
                  <a:schemeClr val="tx1">
                    <a:lumMod val="85000"/>
                    <a:lumOff val="15000"/>
                  </a:schemeClr>
                </a:solidFill>
                <a:latin typeface="Arial Black" panose="020B0A04020102020204" pitchFamily="34" charset="0"/>
              </a:rPr>
              <a:t>CASE STUDY</a:t>
            </a:r>
            <a:endParaRPr lang="en-IN" sz="1400" b="1" dirty="0">
              <a:solidFill>
                <a:schemeClr val="tx1">
                  <a:lumMod val="85000"/>
                  <a:lumOff val="15000"/>
                </a:schemeClr>
              </a:solidFill>
              <a:latin typeface="Arial Black" panose="020B0A04020102020204" pitchFamily="34" charset="0"/>
            </a:endParaRPr>
          </a:p>
        </p:txBody>
      </p:sp>
      <p:sp>
        <p:nvSpPr>
          <p:cNvPr id="10" name="Flowchart: Connector 9">
            <a:extLst>
              <a:ext uri="{FF2B5EF4-FFF2-40B4-BE49-F238E27FC236}">
                <a16:creationId xmlns:a16="http://schemas.microsoft.com/office/drawing/2014/main" id="{6977B3FD-3730-DD73-D88E-446DCE8F3D8B}"/>
              </a:ext>
            </a:extLst>
          </p:cNvPr>
          <p:cNvSpPr/>
          <p:nvPr/>
        </p:nvSpPr>
        <p:spPr>
          <a:xfrm>
            <a:off x="227025" y="5989250"/>
            <a:ext cx="554736" cy="566864"/>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0EB4D3F9-0576-5C37-8CAF-4E73ABCB2ADC}"/>
              </a:ext>
            </a:extLst>
          </p:cNvPr>
          <p:cNvSpPr txBox="1"/>
          <p:nvPr/>
        </p:nvSpPr>
        <p:spPr>
          <a:xfrm>
            <a:off x="781761" y="5949516"/>
            <a:ext cx="4126992" cy="646331"/>
          </a:xfrm>
          <a:prstGeom prst="rect">
            <a:avLst/>
          </a:prstGeom>
          <a:noFill/>
        </p:spPr>
        <p:txBody>
          <a:bodyPr wrap="square" rtlCol="0">
            <a:spAutoFit/>
          </a:bodyPr>
          <a:lstStyle/>
          <a:p>
            <a:r>
              <a:rPr lang="en-US" sz="1400" dirty="0">
                <a:solidFill>
                  <a:schemeClr val="tx1">
                    <a:lumMod val="85000"/>
                    <a:lumOff val="15000"/>
                  </a:schemeClr>
                </a:solidFill>
                <a:latin typeface="Bahnschrift SemiCondensed" panose="020B0502040204020203" pitchFamily="34" charset="0"/>
              </a:rPr>
              <a:t>Name : Suyash Kadu</a:t>
            </a:r>
          </a:p>
          <a:p>
            <a:r>
              <a:rPr lang="en-US" sz="1050" dirty="0">
                <a:solidFill>
                  <a:schemeClr val="tx1">
                    <a:lumMod val="65000"/>
                    <a:lumOff val="35000"/>
                  </a:schemeClr>
                </a:solidFill>
                <a:latin typeface="Bahnschrift SemiCondensed" panose="020B0502040204020203" pitchFamily="34" charset="0"/>
              </a:rPr>
              <a:t>ID : </a:t>
            </a:r>
            <a:r>
              <a:rPr lang="en-IN" sz="1050" dirty="0">
                <a:solidFill>
                  <a:schemeClr val="tx1">
                    <a:lumMod val="65000"/>
                    <a:lumOff val="35000"/>
                  </a:schemeClr>
                </a:solidFill>
                <a:latin typeface="Bahnschrift SemiCondensed" panose="020B0502040204020203" pitchFamily="34" charset="0"/>
              </a:rPr>
              <a:t>#21395</a:t>
            </a:r>
          </a:p>
          <a:p>
            <a:r>
              <a:rPr lang="en-US" sz="1050" dirty="0">
                <a:solidFill>
                  <a:schemeClr val="tx1">
                    <a:lumMod val="65000"/>
                    <a:lumOff val="35000"/>
                  </a:schemeClr>
                </a:solidFill>
                <a:latin typeface="Bahnschrift SemiCondensed" panose="020B0502040204020203" pitchFamily="34" charset="0"/>
              </a:rPr>
              <a:t>Mail ID : Suyashkadu11@gmail.com</a:t>
            </a:r>
          </a:p>
        </p:txBody>
      </p:sp>
      <p:sp>
        <p:nvSpPr>
          <p:cNvPr id="12" name="TextBox 11">
            <a:extLst>
              <a:ext uri="{FF2B5EF4-FFF2-40B4-BE49-F238E27FC236}">
                <a16:creationId xmlns:a16="http://schemas.microsoft.com/office/drawing/2014/main" id="{A5256B6E-27C4-FD8F-EB28-3B35CE45FC10}"/>
              </a:ext>
            </a:extLst>
          </p:cNvPr>
          <p:cNvSpPr txBox="1"/>
          <p:nvPr/>
        </p:nvSpPr>
        <p:spPr>
          <a:xfrm>
            <a:off x="227025" y="5621872"/>
            <a:ext cx="4126992" cy="307777"/>
          </a:xfrm>
          <a:prstGeom prst="rect">
            <a:avLst/>
          </a:prstGeom>
          <a:noFill/>
        </p:spPr>
        <p:txBody>
          <a:bodyPr wrap="square" rtlCol="0">
            <a:spAutoFit/>
          </a:bodyPr>
          <a:lstStyle/>
          <a:p>
            <a:r>
              <a:rPr lang="en-US" sz="1400" dirty="0">
                <a:solidFill>
                  <a:schemeClr val="tx1">
                    <a:lumMod val="85000"/>
                    <a:lumOff val="15000"/>
                  </a:schemeClr>
                </a:solidFill>
                <a:latin typeface="Bahnschrift SemiCondensed" panose="020B0502040204020203" pitchFamily="34" charset="0"/>
              </a:rPr>
              <a:t>Presented By-</a:t>
            </a:r>
          </a:p>
        </p:txBody>
      </p:sp>
      <p:sp>
        <p:nvSpPr>
          <p:cNvPr id="14" name="TextBox 13">
            <a:extLst>
              <a:ext uri="{FF2B5EF4-FFF2-40B4-BE49-F238E27FC236}">
                <a16:creationId xmlns:a16="http://schemas.microsoft.com/office/drawing/2014/main" id="{16AD11B9-13CC-C670-0B9D-A01994E50036}"/>
              </a:ext>
            </a:extLst>
          </p:cNvPr>
          <p:cNvSpPr txBox="1"/>
          <p:nvPr/>
        </p:nvSpPr>
        <p:spPr>
          <a:xfrm>
            <a:off x="1028700" y="194114"/>
            <a:ext cx="2694039" cy="276999"/>
          </a:xfrm>
          <a:prstGeom prst="rect">
            <a:avLst/>
          </a:prstGeom>
          <a:noFill/>
          <a:effectLst/>
        </p:spPr>
        <p:txBody>
          <a:bodyPr wrap="square" rtlCol="0">
            <a:spAutoFit/>
          </a:bodyPr>
          <a:lstStyle/>
          <a:p>
            <a:pPr algn="ctr"/>
            <a:r>
              <a:rPr lang="en-US" sz="1200" b="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 Topic -</a:t>
            </a:r>
            <a:endParaRPr lang="en-IN" sz="1200" b="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83E4182-2915-1184-326F-CD2903095CAE}"/>
              </a:ext>
            </a:extLst>
          </p:cNvPr>
          <p:cNvSpPr txBox="1"/>
          <p:nvPr/>
        </p:nvSpPr>
        <p:spPr>
          <a:xfrm>
            <a:off x="516194" y="2510173"/>
            <a:ext cx="3588775" cy="1938992"/>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6000" b="1" dirty="0">
                <a:ln w="38100">
                  <a:noFill/>
                </a:ln>
                <a:solidFill>
                  <a:schemeClr val="bg1"/>
                </a:solidFill>
                <a:effectLst>
                  <a:outerShdw blurRad="101600" sx="102000" sy="102000" algn="ctr" rotWithShape="0">
                    <a:schemeClr val="tx1">
                      <a:alpha val="71000"/>
                    </a:schemeClr>
                  </a:outerShdw>
                </a:effectLst>
                <a:latin typeface="Arial Black" panose="020B0A04020102020204" pitchFamily="34" charset="0"/>
              </a:rPr>
              <a:t>THANK </a:t>
            </a:r>
          </a:p>
          <a:p>
            <a:pPr algn="ctr"/>
            <a:r>
              <a:rPr lang="en-US" sz="6000" b="1" dirty="0">
                <a:ln w="38100">
                  <a:noFill/>
                </a:ln>
                <a:solidFill>
                  <a:schemeClr val="bg1"/>
                </a:solidFill>
                <a:effectLst>
                  <a:outerShdw blurRad="101600" sx="102000" sy="102000" algn="ctr" rotWithShape="0">
                    <a:schemeClr val="tx1">
                      <a:alpha val="71000"/>
                    </a:schemeClr>
                  </a:outerShdw>
                </a:effectLst>
                <a:latin typeface="Arial Black" panose="020B0A04020102020204" pitchFamily="34" charset="0"/>
              </a:rPr>
              <a:t>YOU</a:t>
            </a:r>
            <a:endParaRPr lang="en-IN" sz="1600" b="1" dirty="0">
              <a:ln w="38100">
                <a:noFill/>
              </a:ln>
              <a:solidFill>
                <a:schemeClr val="bg1"/>
              </a:solidFill>
              <a:effectLst>
                <a:outerShdw blurRad="101600" sx="102000" sy="102000" algn="ctr" rotWithShape="0">
                  <a:schemeClr val="tx1">
                    <a:alpha val="71000"/>
                  </a:schemeClr>
                </a:outerShdw>
              </a:effectLst>
              <a:latin typeface="Arial Black" panose="020B0A04020102020204" pitchFamily="34" charset="0"/>
            </a:endParaRPr>
          </a:p>
        </p:txBody>
      </p:sp>
      <p:pic>
        <p:nvPicPr>
          <p:cNvPr id="8" name="Graphic 7" descr="Fanous with solid fill">
            <a:extLst>
              <a:ext uri="{FF2B5EF4-FFF2-40B4-BE49-F238E27FC236}">
                <a16:creationId xmlns:a16="http://schemas.microsoft.com/office/drawing/2014/main" id="{C2FD1945-D998-246F-965E-FD8C5144A4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93" y="-17145"/>
            <a:ext cx="914400" cy="914400"/>
          </a:xfrm>
          <a:prstGeom prst="rect">
            <a:avLst/>
          </a:prstGeom>
        </p:spPr>
      </p:pic>
    </p:spTree>
    <p:extLst>
      <p:ext uri="{BB962C8B-B14F-4D97-AF65-F5344CB8AC3E}">
        <p14:creationId xmlns:p14="http://schemas.microsoft.com/office/powerpoint/2010/main" val="425986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A7846-5CF1-5693-1646-C6176028BF12}"/>
            </a:ext>
          </a:extLst>
        </p:cNvPr>
        <p:cNvGrpSpPr/>
        <p:nvPr/>
      </p:nvGrpSpPr>
      <p:grpSpPr>
        <a:xfrm>
          <a:off x="0" y="0"/>
          <a:ext cx="0" cy="0"/>
          <a:chOff x="0" y="0"/>
          <a:chExt cx="0" cy="0"/>
        </a:xfrm>
      </p:grpSpPr>
      <p:pic>
        <p:nvPicPr>
          <p:cNvPr id="5" name="Picture 4" descr="A blue and yellow gradient&#10;&#10;AI-generated content may be incorrect.">
            <a:extLst>
              <a:ext uri="{FF2B5EF4-FFF2-40B4-BE49-F238E27FC236}">
                <a16:creationId xmlns:a16="http://schemas.microsoft.com/office/drawing/2014/main" id="{EFDA4516-42A7-7260-7336-5BF2A42BFF4F}"/>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45AAB042-155C-EDE4-B69F-71C51F06229B}"/>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descr="A blue and yellow sign&#10;&#10;AI-generated content may be incorrect.">
            <a:extLst>
              <a:ext uri="{FF2B5EF4-FFF2-40B4-BE49-F238E27FC236}">
                <a16:creationId xmlns:a16="http://schemas.microsoft.com/office/drawing/2014/main" id="{565CD682-50A9-E9B3-76A2-1F4A9C497AE9}"/>
              </a:ext>
            </a:extLst>
          </p:cNvPr>
          <p:cNvPicPr>
            <a:picLocks noChangeAspect="1"/>
          </p:cNvPicPr>
          <p:nvPr/>
        </p:nvPicPr>
        <p:blipFill>
          <a:blip r:embed="rId3">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
        <p:nvSpPr>
          <p:cNvPr id="10" name="Rectangle 9">
            <a:extLst>
              <a:ext uri="{FF2B5EF4-FFF2-40B4-BE49-F238E27FC236}">
                <a16:creationId xmlns:a16="http://schemas.microsoft.com/office/drawing/2014/main" id="{9BD90D16-807B-BDFE-898E-128341A955FC}"/>
              </a:ext>
            </a:extLst>
          </p:cNvPr>
          <p:cNvSpPr/>
          <p:nvPr/>
        </p:nvSpPr>
        <p:spPr>
          <a:xfrm>
            <a:off x="329381" y="859942"/>
            <a:ext cx="11533239" cy="5688342"/>
          </a:xfrm>
          <a:prstGeom prst="rect">
            <a:avLst/>
          </a:prstGeom>
          <a:solidFill>
            <a:srgbClr val="FFFFFF">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descr="A hand holding a barcode scanner&#10;&#10;AI-generated content may be incorrect.">
            <a:extLst>
              <a:ext uri="{FF2B5EF4-FFF2-40B4-BE49-F238E27FC236}">
                <a16:creationId xmlns:a16="http://schemas.microsoft.com/office/drawing/2014/main" id="{59EF72D6-1EB4-879F-6DB6-94821AC71D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756" y="1749949"/>
            <a:ext cx="1332272" cy="1332272"/>
          </a:xfrm>
          <a:prstGeom prst="rect">
            <a:avLst/>
          </a:prstGeom>
          <a:ln w="28575">
            <a:solidFill>
              <a:srgbClr val="0057A7"/>
            </a:solidFill>
          </a:ln>
        </p:spPr>
      </p:pic>
      <p:pic>
        <p:nvPicPr>
          <p:cNvPr id="17" name="Picture 16" descr="A person holding a bottle of alcohol&#10;&#10;AI-generated content may be incorrect.">
            <a:extLst>
              <a:ext uri="{FF2B5EF4-FFF2-40B4-BE49-F238E27FC236}">
                <a16:creationId xmlns:a16="http://schemas.microsoft.com/office/drawing/2014/main" id="{803F5744-8DAA-3C30-71E3-5B02FA259469}"/>
              </a:ext>
            </a:extLst>
          </p:cNvPr>
          <p:cNvPicPr>
            <a:picLocks noChangeAspect="1"/>
          </p:cNvPicPr>
          <p:nvPr/>
        </p:nvPicPr>
        <p:blipFill rotWithShape="1">
          <a:blip r:embed="rId5">
            <a:extLst>
              <a:ext uri="{28A0092B-C50C-407E-A947-70E740481C1C}">
                <a14:useLocalDpi xmlns:a14="http://schemas.microsoft.com/office/drawing/2010/main" val="0"/>
              </a:ext>
            </a:extLst>
          </a:blip>
          <a:srcRect l="23488" t="319" r="9862" b="-319"/>
          <a:stretch>
            <a:fillRect/>
          </a:stretch>
        </p:blipFill>
        <p:spPr>
          <a:xfrm>
            <a:off x="528756" y="3972227"/>
            <a:ext cx="1332000" cy="1332000"/>
          </a:xfrm>
          <a:prstGeom prst="rect">
            <a:avLst/>
          </a:prstGeom>
          <a:ln w="28575">
            <a:solidFill>
              <a:srgbClr val="0057A7"/>
            </a:solidFill>
          </a:ln>
        </p:spPr>
      </p:pic>
      <p:cxnSp>
        <p:nvCxnSpPr>
          <p:cNvPr id="19" name="Connector: Elbow 18">
            <a:extLst>
              <a:ext uri="{FF2B5EF4-FFF2-40B4-BE49-F238E27FC236}">
                <a16:creationId xmlns:a16="http://schemas.microsoft.com/office/drawing/2014/main" id="{54D7BE18-03BA-8B98-E2FB-4A8708B07F2C}"/>
              </a:ext>
            </a:extLst>
          </p:cNvPr>
          <p:cNvCxnSpPr>
            <a:cxnSpLocks/>
          </p:cNvCxnSpPr>
          <p:nvPr/>
        </p:nvCxnSpPr>
        <p:spPr>
          <a:xfrm>
            <a:off x="1860756" y="2416084"/>
            <a:ext cx="1305234" cy="1202190"/>
          </a:xfrm>
          <a:prstGeom prst="bentConnector3">
            <a:avLst>
              <a:gd name="adj1" fmla="val 50000"/>
            </a:avLst>
          </a:prstGeom>
          <a:ln w="38100">
            <a:solidFill>
              <a:srgbClr val="0057A7"/>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4F9D952-2783-1C18-C289-A91C586B49B8}"/>
              </a:ext>
            </a:extLst>
          </p:cNvPr>
          <p:cNvCxnSpPr>
            <a:cxnSpLocks/>
            <a:stCxn id="17" idx="3"/>
          </p:cNvCxnSpPr>
          <p:nvPr/>
        </p:nvCxnSpPr>
        <p:spPr>
          <a:xfrm flipV="1">
            <a:off x="1860756" y="3618274"/>
            <a:ext cx="1225344" cy="1019953"/>
          </a:xfrm>
          <a:prstGeom prst="bentConnector3">
            <a:avLst>
              <a:gd name="adj1" fmla="val 53109"/>
            </a:avLst>
          </a:prstGeom>
          <a:ln w="38100">
            <a:solidFill>
              <a:srgbClr val="0057A7"/>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31" name="Graphic 30" descr="Database with solid fill">
            <a:extLst>
              <a:ext uri="{FF2B5EF4-FFF2-40B4-BE49-F238E27FC236}">
                <a16:creationId xmlns:a16="http://schemas.microsoft.com/office/drawing/2014/main" id="{A319A13B-A0E7-C9BC-5F3E-283305CB53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87040" y="3005602"/>
            <a:ext cx="1225344" cy="1225344"/>
          </a:xfrm>
          <a:prstGeom prst="rect">
            <a:avLst/>
          </a:prstGeom>
        </p:spPr>
      </p:pic>
      <p:pic>
        <p:nvPicPr>
          <p:cNvPr id="33" name="Graphic 32" descr="Network with solid fill">
            <a:extLst>
              <a:ext uri="{FF2B5EF4-FFF2-40B4-BE49-F238E27FC236}">
                <a16:creationId xmlns:a16="http://schemas.microsoft.com/office/drawing/2014/main" id="{D58104D5-92D5-C1F6-8EEF-13F4F00230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05726" y="2925712"/>
            <a:ext cx="1305234" cy="1305234"/>
          </a:xfrm>
          <a:prstGeom prst="rect">
            <a:avLst/>
          </a:prstGeom>
        </p:spPr>
      </p:pic>
      <p:cxnSp>
        <p:nvCxnSpPr>
          <p:cNvPr id="35" name="Straight Connector 34">
            <a:extLst>
              <a:ext uri="{FF2B5EF4-FFF2-40B4-BE49-F238E27FC236}">
                <a16:creationId xmlns:a16="http://schemas.microsoft.com/office/drawing/2014/main" id="{B87C8B25-46D7-E3C4-99F0-A3DF4451BDC8}"/>
              </a:ext>
            </a:extLst>
          </p:cNvPr>
          <p:cNvCxnSpPr>
            <a:cxnSpLocks/>
          </p:cNvCxnSpPr>
          <p:nvPr/>
        </p:nvCxnSpPr>
        <p:spPr>
          <a:xfrm>
            <a:off x="4064000" y="3648754"/>
            <a:ext cx="1056640" cy="0"/>
          </a:xfrm>
          <a:prstGeom prst="line">
            <a:avLst/>
          </a:prstGeom>
          <a:ln w="38100">
            <a:solidFill>
              <a:srgbClr val="0057A7"/>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14596B-611B-7276-4107-C35B4DAA975C}"/>
              </a:ext>
            </a:extLst>
          </p:cNvPr>
          <p:cNvCxnSpPr>
            <a:cxnSpLocks/>
          </p:cNvCxnSpPr>
          <p:nvPr/>
        </p:nvCxnSpPr>
        <p:spPr>
          <a:xfrm>
            <a:off x="6410960" y="3650068"/>
            <a:ext cx="1056640" cy="0"/>
          </a:xfrm>
          <a:prstGeom prst="line">
            <a:avLst/>
          </a:prstGeom>
          <a:ln w="38100">
            <a:solidFill>
              <a:srgbClr val="0057A7"/>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40" name="Graphic 39" descr="Monitor with solid fill">
            <a:extLst>
              <a:ext uri="{FF2B5EF4-FFF2-40B4-BE49-F238E27FC236}">
                <a16:creationId xmlns:a16="http://schemas.microsoft.com/office/drawing/2014/main" id="{4ADAACB9-45C6-0DAD-6937-6F415D633D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40069" y="2974942"/>
            <a:ext cx="1458342" cy="1458342"/>
          </a:xfrm>
          <a:prstGeom prst="rect">
            <a:avLst/>
          </a:prstGeom>
        </p:spPr>
      </p:pic>
      <p:cxnSp>
        <p:nvCxnSpPr>
          <p:cNvPr id="41" name="Straight Connector 40">
            <a:extLst>
              <a:ext uri="{FF2B5EF4-FFF2-40B4-BE49-F238E27FC236}">
                <a16:creationId xmlns:a16="http://schemas.microsoft.com/office/drawing/2014/main" id="{3A7F1C7C-6460-4600-DCDD-2DFDCEC8DEB9}"/>
              </a:ext>
            </a:extLst>
          </p:cNvPr>
          <p:cNvCxnSpPr>
            <a:cxnSpLocks/>
          </p:cNvCxnSpPr>
          <p:nvPr/>
        </p:nvCxnSpPr>
        <p:spPr>
          <a:xfrm>
            <a:off x="8998411" y="3648754"/>
            <a:ext cx="1056640" cy="0"/>
          </a:xfrm>
          <a:prstGeom prst="line">
            <a:avLst/>
          </a:prstGeom>
          <a:ln w="38100">
            <a:solidFill>
              <a:srgbClr val="0057A7"/>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43" name="Graphic 42" descr="Server with solid fill">
            <a:extLst>
              <a:ext uri="{FF2B5EF4-FFF2-40B4-BE49-F238E27FC236}">
                <a16:creationId xmlns:a16="http://schemas.microsoft.com/office/drawing/2014/main" id="{7E503152-40EA-B6C0-022C-CDEE3F307D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27520" y="3036082"/>
            <a:ext cx="1225344" cy="1225344"/>
          </a:xfrm>
          <a:prstGeom prst="rect">
            <a:avLst/>
          </a:prstGeom>
        </p:spPr>
      </p:pic>
      <p:pic>
        <p:nvPicPr>
          <p:cNvPr id="45" name="Graphic 44" descr="Bar chart with solid fill">
            <a:extLst>
              <a:ext uri="{FF2B5EF4-FFF2-40B4-BE49-F238E27FC236}">
                <a16:creationId xmlns:a16="http://schemas.microsoft.com/office/drawing/2014/main" id="{1782F594-2AD7-BA59-3CD0-95DCAC56890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78522" y="3408140"/>
            <a:ext cx="420266" cy="420266"/>
          </a:xfrm>
          <a:prstGeom prst="rect">
            <a:avLst/>
          </a:prstGeom>
        </p:spPr>
      </p:pic>
      <p:pic>
        <p:nvPicPr>
          <p:cNvPr id="47" name="Graphic 46" descr="Pie chart with solid fill">
            <a:extLst>
              <a:ext uri="{FF2B5EF4-FFF2-40B4-BE49-F238E27FC236}">
                <a16:creationId xmlns:a16="http://schemas.microsoft.com/office/drawing/2014/main" id="{B10603F4-7F4E-6184-F01D-7A5CAC3F05C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16242" y="3387281"/>
            <a:ext cx="461985" cy="461985"/>
          </a:xfrm>
          <a:prstGeom prst="rect">
            <a:avLst/>
          </a:prstGeom>
        </p:spPr>
      </p:pic>
      <p:sp>
        <p:nvSpPr>
          <p:cNvPr id="2" name="TextBox 1">
            <a:extLst>
              <a:ext uri="{FF2B5EF4-FFF2-40B4-BE49-F238E27FC236}">
                <a16:creationId xmlns:a16="http://schemas.microsoft.com/office/drawing/2014/main" id="{DAC78E92-F9DD-3269-AEAA-EEAB854042E1}"/>
              </a:ext>
            </a:extLst>
          </p:cNvPr>
          <p:cNvSpPr txBox="1"/>
          <p:nvPr/>
        </p:nvSpPr>
        <p:spPr>
          <a:xfrm>
            <a:off x="441605" y="3166167"/>
            <a:ext cx="1567535" cy="307777"/>
          </a:xfrm>
          <a:prstGeom prst="rect">
            <a:avLst/>
          </a:prstGeom>
          <a:noFill/>
        </p:spPr>
        <p:txBody>
          <a:bodyPr wrap="square" rtlCol="0">
            <a:spAutoFit/>
          </a:bodyPr>
          <a:lstStyle/>
          <a:p>
            <a:pPr algn="ctr"/>
            <a:r>
              <a:rPr lang="en-US" sz="1400" b="1" dirty="0"/>
              <a:t>Barcode Scanner</a:t>
            </a:r>
            <a:endParaRPr lang="en-IN" sz="1400" b="1" dirty="0"/>
          </a:p>
        </p:txBody>
      </p:sp>
      <p:sp>
        <p:nvSpPr>
          <p:cNvPr id="4" name="TextBox 3">
            <a:extLst>
              <a:ext uri="{FF2B5EF4-FFF2-40B4-BE49-F238E27FC236}">
                <a16:creationId xmlns:a16="http://schemas.microsoft.com/office/drawing/2014/main" id="{23337F3F-3531-5AB0-DEBB-767434A78B29}"/>
              </a:ext>
            </a:extLst>
          </p:cNvPr>
          <p:cNvSpPr txBox="1"/>
          <p:nvPr/>
        </p:nvSpPr>
        <p:spPr>
          <a:xfrm>
            <a:off x="410988" y="5368205"/>
            <a:ext cx="1567535" cy="307777"/>
          </a:xfrm>
          <a:prstGeom prst="rect">
            <a:avLst/>
          </a:prstGeom>
          <a:noFill/>
        </p:spPr>
        <p:txBody>
          <a:bodyPr wrap="square" rtlCol="0">
            <a:spAutoFit/>
          </a:bodyPr>
          <a:lstStyle/>
          <a:p>
            <a:pPr algn="ctr"/>
            <a:r>
              <a:rPr lang="en-US" sz="1400" b="1" dirty="0"/>
              <a:t>Digital Entry</a:t>
            </a:r>
            <a:endParaRPr lang="en-IN" sz="1400" b="1" dirty="0"/>
          </a:p>
        </p:txBody>
      </p:sp>
      <p:sp>
        <p:nvSpPr>
          <p:cNvPr id="6" name="TextBox 5">
            <a:extLst>
              <a:ext uri="{FF2B5EF4-FFF2-40B4-BE49-F238E27FC236}">
                <a16:creationId xmlns:a16="http://schemas.microsoft.com/office/drawing/2014/main" id="{498A2996-FF75-A16D-12B7-F55D4131E5C5}"/>
              </a:ext>
            </a:extLst>
          </p:cNvPr>
          <p:cNvSpPr txBox="1"/>
          <p:nvPr/>
        </p:nvSpPr>
        <p:spPr>
          <a:xfrm>
            <a:off x="2815944" y="4150612"/>
            <a:ext cx="1567535" cy="307777"/>
          </a:xfrm>
          <a:prstGeom prst="rect">
            <a:avLst/>
          </a:prstGeom>
          <a:noFill/>
        </p:spPr>
        <p:txBody>
          <a:bodyPr wrap="square" rtlCol="0">
            <a:spAutoFit/>
          </a:bodyPr>
          <a:lstStyle/>
          <a:p>
            <a:pPr algn="ctr"/>
            <a:r>
              <a:rPr lang="en-US" sz="1400" b="1" dirty="0"/>
              <a:t>SQL Server</a:t>
            </a:r>
            <a:endParaRPr lang="en-IN" sz="1400" b="1" dirty="0"/>
          </a:p>
        </p:txBody>
      </p:sp>
      <p:sp>
        <p:nvSpPr>
          <p:cNvPr id="8" name="TextBox 7">
            <a:extLst>
              <a:ext uri="{FF2B5EF4-FFF2-40B4-BE49-F238E27FC236}">
                <a16:creationId xmlns:a16="http://schemas.microsoft.com/office/drawing/2014/main" id="{D38E928F-A91C-80C6-E25E-861D0F180681}"/>
              </a:ext>
            </a:extLst>
          </p:cNvPr>
          <p:cNvSpPr txBox="1"/>
          <p:nvPr/>
        </p:nvSpPr>
        <p:spPr>
          <a:xfrm>
            <a:off x="4974575" y="4128250"/>
            <a:ext cx="1567535" cy="738664"/>
          </a:xfrm>
          <a:prstGeom prst="rect">
            <a:avLst/>
          </a:prstGeom>
          <a:noFill/>
        </p:spPr>
        <p:txBody>
          <a:bodyPr wrap="square" rtlCol="0">
            <a:spAutoFit/>
          </a:bodyPr>
          <a:lstStyle/>
          <a:p>
            <a:pPr algn="ctr"/>
            <a:r>
              <a:rPr lang="en-US" sz="1400" b="1" dirty="0"/>
              <a:t>ODBC</a:t>
            </a:r>
            <a:br>
              <a:rPr lang="en-US" sz="1400" b="1" dirty="0"/>
            </a:br>
            <a:r>
              <a:rPr lang="en-US" sz="1400" b="1" dirty="0"/>
              <a:t>(Open Data Base Connectivity)</a:t>
            </a:r>
            <a:endParaRPr lang="en-IN" sz="1400" b="1" dirty="0"/>
          </a:p>
        </p:txBody>
      </p:sp>
      <p:sp>
        <p:nvSpPr>
          <p:cNvPr id="11" name="TextBox 10">
            <a:extLst>
              <a:ext uri="{FF2B5EF4-FFF2-40B4-BE49-F238E27FC236}">
                <a16:creationId xmlns:a16="http://schemas.microsoft.com/office/drawing/2014/main" id="{487F59B8-91CE-94BC-8A8F-C16543D57FC2}"/>
              </a:ext>
            </a:extLst>
          </p:cNvPr>
          <p:cNvSpPr txBox="1"/>
          <p:nvPr/>
        </p:nvSpPr>
        <p:spPr>
          <a:xfrm>
            <a:off x="7459076" y="4322567"/>
            <a:ext cx="1638302" cy="307777"/>
          </a:xfrm>
          <a:prstGeom prst="rect">
            <a:avLst/>
          </a:prstGeom>
          <a:noFill/>
        </p:spPr>
        <p:txBody>
          <a:bodyPr wrap="square" rtlCol="0">
            <a:spAutoFit/>
          </a:bodyPr>
          <a:lstStyle/>
          <a:p>
            <a:pPr algn="ctr"/>
            <a:r>
              <a:rPr lang="en-US" sz="1400" b="1" dirty="0"/>
              <a:t>Power BI Desktop</a:t>
            </a:r>
            <a:endParaRPr lang="en-IN" sz="1400" b="1" dirty="0"/>
          </a:p>
        </p:txBody>
      </p:sp>
      <p:sp>
        <p:nvSpPr>
          <p:cNvPr id="12" name="TextBox 11">
            <a:extLst>
              <a:ext uri="{FF2B5EF4-FFF2-40B4-BE49-F238E27FC236}">
                <a16:creationId xmlns:a16="http://schemas.microsoft.com/office/drawing/2014/main" id="{FDE315C6-8A8A-201C-AD97-695010EB2BB9}"/>
              </a:ext>
            </a:extLst>
          </p:cNvPr>
          <p:cNvSpPr txBox="1"/>
          <p:nvPr/>
        </p:nvSpPr>
        <p:spPr>
          <a:xfrm>
            <a:off x="9956424" y="4322566"/>
            <a:ext cx="1567535" cy="307777"/>
          </a:xfrm>
          <a:prstGeom prst="rect">
            <a:avLst/>
          </a:prstGeom>
          <a:noFill/>
        </p:spPr>
        <p:txBody>
          <a:bodyPr wrap="square" rtlCol="0">
            <a:spAutoFit/>
          </a:bodyPr>
          <a:lstStyle/>
          <a:p>
            <a:pPr algn="ctr"/>
            <a:r>
              <a:rPr lang="en-US" sz="1400" b="1" dirty="0"/>
              <a:t>Power BI Service</a:t>
            </a:r>
            <a:endParaRPr lang="en-IN" sz="1400" b="1" dirty="0"/>
          </a:p>
        </p:txBody>
      </p:sp>
      <p:sp>
        <p:nvSpPr>
          <p:cNvPr id="13" name="TextBox 12">
            <a:extLst>
              <a:ext uri="{FF2B5EF4-FFF2-40B4-BE49-F238E27FC236}">
                <a16:creationId xmlns:a16="http://schemas.microsoft.com/office/drawing/2014/main" id="{56135B00-C1E7-D23F-E4BA-CA8C90197427}"/>
              </a:ext>
            </a:extLst>
          </p:cNvPr>
          <p:cNvSpPr txBox="1"/>
          <p:nvPr/>
        </p:nvSpPr>
        <p:spPr>
          <a:xfrm>
            <a:off x="4720733" y="1044287"/>
            <a:ext cx="2750535" cy="400110"/>
          </a:xfrm>
          <a:prstGeom prst="rect">
            <a:avLst/>
          </a:prstGeom>
          <a:solidFill>
            <a:srgbClr val="FFFFFF">
              <a:alpha val="60000"/>
            </a:srgbClr>
          </a:solidFill>
        </p:spPr>
        <p:txBody>
          <a:bodyPr wrap="square" rtlCol="0">
            <a:spAutoFit/>
          </a:bodyPr>
          <a:lstStyle/>
          <a:p>
            <a:pPr algn="ctr"/>
            <a:r>
              <a:rPr lang="en-US" sz="2000" b="1" dirty="0"/>
              <a:t>DATA ARCHITECTURE </a:t>
            </a:r>
            <a:endParaRPr lang="en-IN" sz="2000" b="1" dirty="0"/>
          </a:p>
        </p:txBody>
      </p:sp>
    </p:spTree>
    <p:extLst>
      <p:ext uri="{BB962C8B-B14F-4D97-AF65-F5344CB8AC3E}">
        <p14:creationId xmlns:p14="http://schemas.microsoft.com/office/powerpoint/2010/main" val="316852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par>
                                <p:cTn id="27" presetID="22" presetClass="entr" presetSubtype="8"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500"/>
                                        <p:tgtEl>
                                          <p:spTgt spid="11"/>
                                        </p:tgtEl>
                                      </p:cBhvr>
                                    </p:animEffect>
                                  </p:childTnLst>
                                </p:cTn>
                              </p:par>
                            </p:childTnLst>
                          </p:cTn>
                        </p:par>
                        <p:par>
                          <p:cTn id="60" fill="hold">
                            <p:stCondLst>
                              <p:cond delay="2000"/>
                            </p:stCondLst>
                            <p:childTnLst>
                              <p:par>
                                <p:cTn id="61" presetID="22" presetClass="entr" presetSubtype="8"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500"/>
                                        <p:tgtEl>
                                          <p:spTgt spid="45"/>
                                        </p:tgtEl>
                                      </p:cBhvr>
                                    </p:animEffect>
                                  </p:childTnLst>
                                </p:cTn>
                              </p:par>
                              <p:par>
                                <p:cTn id="64" presetID="22" presetClass="entr" presetSubtype="8" fill="hold"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left)">
                                      <p:cBhvr>
                                        <p:cTn id="66" dur="500"/>
                                        <p:tgtEl>
                                          <p:spTgt spid="4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left)">
                                      <p:cBhvr>
                                        <p:cTn id="71" dur="500"/>
                                        <p:tgtEl>
                                          <p:spTgt spid="41"/>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left)">
                                      <p:cBhvr>
                                        <p:cTn id="75" dur="500"/>
                                        <p:tgtEl>
                                          <p:spTgt spid="43"/>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left)">
                                      <p:cBhvr>
                                        <p:cTn id="7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P spid="11" grpId="0"/>
      <p:bldP spid="12"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A blue and yellow gradient&#10;&#10;AI-generated content may be incorrect.">
            <a:extLst>
              <a:ext uri="{FF2B5EF4-FFF2-40B4-BE49-F238E27FC236}">
                <a16:creationId xmlns:a16="http://schemas.microsoft.com/office/drawing/2014/main" id="{DC3D3D05-48F1-669D-A8CD-31FDC8BB61B3}"/>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11279194-4DDD-9709-8DF0-517542143A52}"/>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4570DCE0-A8C4-0502-F96C-2EDBC9A59AD6}"/>
              </a:ext>
            </a:extLst>
          </p:cNvPr>
          <p:cNvSpPr/>
          <p:nvPr/>
        </p:nvSpPr>
        <p:spPr>
          <a:xfrm>
            <a:off x="329381" y="1002514"/>
            <a:ext cx="11533239" cy="2474286"/>
          </a:xfrm>
          <a:prstGeom prst="rect">
            <a:avLst/>
          </a:prstGeom>
          <a:solidFill>
            <a:srgbClr val="FFFFFF">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E9FABFC5-1833-7FF6-ADFE-95392B6D2815}"/>
              </a:ext>
            </a:extLst>
          </p:cNvPr>
          <p:cNvSpPr txBox="1"/>
          <p:nvPr/>
        </p:nvSpPr>
        <p:spPr>
          <a:xfrm>
            <a:off x="532731" y="1104747"/>
            <a:ext cx="11118495" cy="2308324"/>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Problem Statement</a:t>
            </a:r>
          </a:p>
          <a:p>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IKEA wants to optimize its sales by analyzing sales records, customer details, salesperson interactions, supply details, etc. The company wants to:</a:t>
            </a:r>
          </a:p>
          <a:p>
            <a:pPr marL="285750" indent="-285750">
              <a:buFont typeface="Arial" panose="020B0604020202020204" pitchFamily="34" charset="0"/>
              <a:buChar char="•"/>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Monitor sales and profit in different product categories</a:t>
            </a:r>
          </a:p>
          <a:p>
            <a:pPr marL="285750" indent="-285750">
              <a:buFont typeface="Arial" panose="020B0604020202020204" pitchFamily="34" charset="0"/>
              <a:buChar char="•"/>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Track customer requirements and ratings</a:t>
            </a:r>
          </a:p>
          <a:p>
            <a:pPr marL="285750" indent="-285750">
              <a:buFont typeface="Arial" panose="020B0604020202020204" pitchFamily="34" charset="0"/>
              <a:buChar char="•"/>
            </a:pPr>
            <a:r>
              <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Monitor delivery details</a:t>
            </a:r>
          </a:p>
          <a:p>
            <a:pPr marL="285750" indent="-285750">
              <a:buFont typeface="Arial" panose="020B0604020202020204" pitchFamily="34" charset="0"/>
              <a:buChar char="•"/>
            </a:pPr>
            <a:r>
              <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Check supplier activities</a:t>
            </a:r>
          </a:p>
          <a:p>
            <a:pPr marL="285750" indent="-285750">
              <a:buFont typeface="Arial" panose="020B0604020202020204" pitchFamily="34" charset="0"/>
              <a:buChar char="•"/>
            </a:pPr>
            <a:r>
              <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Supervision over Salesperson Activity</a:t>
            </a:r>
            <a:endPar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12" name="Graphic 11" descr="Warning with solid fill">
            <a:extLst>
              <a:ext uri="{FF2B5EF4-FFF2-40B4-BE49-F238E27FC236}">
                <a16:creationId xmlns:a16="http://schemas.microsoft.com/office/drawing/2014/main" id="{F38FF59C-B01A-8132-C6EA-B3F9C74343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1076" y="1143178"/>
            <a:ext cx="310326" cy="289145"/>
          </a:xfrm>
          <a:prstGeom prst="rect">
            <a:avLst/>
          </a:prstGeom>
        </p:spPr>
      </p:pic>
      <p:sp>
        <p:nvSpPr>
          <p:cNvPr id="14" name="Rectangle 13">
            <a:extLst>
              <a:ext uri="{FF2B5EF4-FFF2-40B4-BE49-F238E27FC236}">
                <a16:creationId xmlns:a16="http://schemas.microsoft.com/office/drawing/2014/main" id="{E35363E0-D3AB-8193-83AE-39828D33DB03}"/>
              </a:ext>
            </a:extLst>
          </p:cNvPr>
          <p:cNvSpPr/>
          <p:nvPr/>
        </p:nvSpPr>
        <p:spPr>
          <a:xfrm>
            <a:off x="329381" y="3626782"/>
            <a:ext cx="11533239" cy="2934127"/>
          </a:xfrm>
          <a:prstGeom prst="rect">
            <a:avLst/>
          </a:prstGeom>
          <a:solidFill>
            <a:srgbClr val="FFFFFF">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A605793A-487B-8C01-575E-AB189C9DC9FE}"/>
              </a:ext>
            </a:extLst>
          </p:cNvPr>
          <p:cNvSpPr txBox="1"/>
          <p:nvPr/>
        </p:nvSpPr>
        <p:spPr>
          <a:xfrm>
            <a:off x="532731" y="3776589"/>
            <a:ext cx="11329888" cy="2585323"/>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Objectives</a:t>
            </a: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Customer Review – Identify customer requirements based on their needs, location, and habit. Identify different customer segments based on product category.</a:t>
            </a:r>
          </a:p>
          <a:p>
            <a:pPr marL="285750" indent="-285750">
              <a:buFont typeface="Arial" panose="020B0604020202020204" pitchFamily="34" charset="0"/>
              <a:buChar char="•"/>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Sales and Profit Analysis – Analyze Year-over-Year (YOY) sales and profit, discount, and sales targets by product category and over time.</a:t>
            </a:r>
          </a:p>
          <a:p>
            <a:pPr marL="285750" indent="-285750">
              <a:buFont typeface="Arial" panose="020B0604020202020204" pitchFamily="34" charset="0"/>
              <a:buChar char="•"/>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Delivery Details – Identify delivery lead time, rating, order quantity, and customer feedback to make deliveries more efficient.</a:t>
            </a:r>
          </a:p>
          <a:p>
            <a:pPr marL="285750" indent="-285750">
              <a:buFont typeface="Arial" panose="020B0604020202020204" pitchFamily="34" charset="0"/>
              <a:buChar char="•"/>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Salesperson supervision – Monitor salesperson rating and the total sales done by each salesperson. </a:t>
            </a:r>
          </a:p>
          <a:p>
            <a:pPr marL="285750" indent="-285750">
              <a:buFont typeface="Arial" panose="020B0604020202020204" pitchFamily="34" charset="0"/>
              <a:buChar char="•"/>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Tracking supplier Activities – Identify the quantity supplied by the supplier.</a:t>
            </a:r>
          </a:p>
        </p:txBody>
      </p:sp>
      <p:pic>
        <p:nvPicPr>
          <p:cNvPr id="16" name="Graphic 15" descr="Bullseye with solid fill">
            <a:extLst>
              <a:ext uri="{FF2B5EF4-FFF2-40B4-BE49-F238E27FC236}">
                <a16:creationId xmlns:a16="http://schemas.microsoft.com/office/drawing/2014/main" id="{58016D20-06C6-7759-0327-C7FB624BFC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075" y="3815150"/>
            <a:ext cx="316226" cy="289145"/>
          </a:xfrm>
          <a:prstGeom prst="rect">
            <a:avLst/>
          </a:prstGeom>
        </p:spPr>
      </p:pic>
      <p:pic>
        <p:nvPicPr>
          <p:cNvPr id="2" name="Picture 1" descr="A blue and yellow sign&#10;&#10;AI-generated content may be incorrect.">
            <a:extLst>
              <a:ext uri="{FF2B5EF4-FFF2-40B4-BE49-F238E27FC236}">
                <a16:creationId xmlns:a16="http://schemas.microsoft.com/office/drawing/2014/main" id="{FDB10D70-6590-5F2A-17F1-96B1D67CFF27}"/>
              </a:ext>
            </a:extLst>
          </p:cNvPr>
          <p:cNvPicPr>
            <a:picLocks noChangeAspect="1"/>
          </p:cNvPicPr>
          <p:nvPr/>
        </p:nvPicPr>
        <p:blipFill>
          <a:blip r:embed="rId7">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Tree>
    <p:extLst>
      <p:ext uri="{BB962C8B-B14F-4D97-AF65-F5344CB8AC3E}">
        <p14:creationId xmlns:p14="http://schemas.microsoft.com/office/powerpoint/2010/main" val="1422668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586139-AA17-D242-BB75-4C19A5D0DDE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3851940-CE86-F1B1-1DEC-75E442193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A blue and yellow gradient&#10;&#10;AI-generated content may be incorrect.">
            <a:extLst>
              <a:ext uri="{FF2B5EF4-FFF2-40B4-BE49-F238E27FC236}">
                <a16:creationId xmlns:a16="http://schemas.microsoft.com/office/drawing/2014/main" id="{4A4FE3A6-BAA8-78F7-9066-DAF69A2C8B87}"/>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1B5999B4-2CFC-E6CF-D619-8356EFD17B6E}"/>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24CF2450-4BFB-E618-DECF-067E321A2983}"/>
              </a:ext>
            </a:extLst>
          </p:cNvPr>
          <p:cNvSpPr/>
          <p:nvPr/>
        </p:nvSpPr>
        <p:spPr>
          <a:xfrm>
            <a:off x="329381" y="914026"/>
            <a:ext cx="11533239" cy="1111421"/>
          </a:xfrm>
          <a:prstGeom prst="rect">
            <a:avLst/>
          </a:prstGeom>
          <a:solidFill>
            <a:srgbClr val="FFFFFF">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EF78A46B-C972-CFB8-65B5-07DB56584F47}"/>
              </a:ext>
            </a:extLst>
          </p:cNvPr>
          <p:cNvSpPr/>
          <p:nvPr/>
        </p:nvSpPr>
        <p:spPr>
          <a:xfrm>
            <a:off x="329378" y="2183597"/>
            <a:ext cx="11533239" cy="2088000"/>
          </a:xfrm>
          <a:prstGeom prst="rect">
            <a:avLst/>
          </a:prstGeom>
          <a:solidFill>
            <a:srgbClr val="FFFFFF">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690443CF-559B-BFD5-4133-D175571FED3F}"/>
              </a:ext>
            </a:extLst>
          </p:cNvPr>
          <p:cNvSpPr txBox="1"/>
          <p:nvPr/>
        </p:nvSpPr>
        <p:spPr>
          <a:xfrm>
            <a:off x="522898" y="1006706"/>
            <a:ext cx="11339721" cy="923330"/>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Dataset Overview</a:t>
            </a:r>
          </a:p>
          <a:p>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In this dataset, we have included 1000 imaginary records consisting of details such as OrderID, OrderDate, ShipDate, CustomerID, Region, City, ProductCategory, Quantity, etc.</a:t>
            </a:r>
            <a:endPar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Graphic 5" descr="Server with solid fill">
            <a:extLst>
              <a:ext uri="{FF2B5EF4-FFF2-40B4-BE49-F238E27FC236}">
                <a16:creationId xmlns:a16="http://schemas.microsoft.com/office/drawing/2014/main" id="{EAC040C6-1A94-4150-F39D-92EF2D2969C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1243" y="1035305"/>
            <a:ext cx="314326" cy="289145"/>
          </a:xfrm>
          <a:prstGeom prst="rect">
            <a:avLst/>
          </a:prstGeom>
        </p:spPr>
      </p:pic>
      <p:sp>
        <p:nvSpPr>
          <p:cNvPr id="8" name="Rectangle 7">
            <a:extLst>
              <a:ext uri="{FF2B5EF4-FFF2-40B4-BE49-F238E27FC236}">
                <a16:creationId xmlns:a16="http://schemas.microsoft.com/office/drawing/2014/main" id="{BC22FEB1-693E-C544-30CD-2BB1FA9DB7A6}"/>
              </a:ext>
            </a:extLst>
          </p:cNvPr>
          <p:cNvSpPr/>
          <p:nvPr/>
        </p:nvSpPr>
        <p:spPr>
          <a:xfrm>
            <a:off x="329378" y="4447244"/>
            <a:ext cx="11533239" cy="2088000"/>
          </a:xfrm>
          <a:prstGeom prst="rect">
            <a:avLst/>
          </a:prstGeom>
          <a:solidFill>
            <a:srgbClr val="FFFFFF">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Picture 17">
            <a:extLst>
              <a:ext uri="{FF2B5EF4-FFF2-40B4-BE49-F238E27FC236}">
                <a16:creationId xmlns:a16="http://schemas.microsoft.com/office/drawing/2014/main" id="{D57D2440-3FAE-6B65-AA2C-3F951C853315}"/>
              </a:ext>
            </a:extLst>
          </p:cNvPr>
          <p:cNvPicPr>
            <a:picLocks noChangeAspect="1"/>
          </p:cNvPicPr>
          <p:nvPr/>
        </p:nvPicPr>
        <p:blipFill>
          <a:blip r:embed="rId5"/>
          <a:stretch>
            <a:fillRect/>
          </a:stretch>
        </p:blipFill>
        <p:spPr>
          <a:xfrm>
            <a:off x="500040" y="2308765"/>
            <a:ext cx="11191920" cy="1818000"/>
          </a:xfrm>
          <a:prstGeom prst="rect">
            <a:avLst/>
          </a:prstGeom>
          <a:ln w="28575">
            <a:solidFill>
              <a:schemeClr val="accent4">
                <a:lumMod val="75000"/>
              </a:schemeClr>
            </a:solidFill>
          </a:ln>
        </p:spPr>
      </p:pic>
      <p:pic>
        <p:nvPicPr>
          <p:cNvPr id="20" name="Picture 19">
            <a:extLst>
              <a:ext uri="{FF2B5EF4-FFF2-40B4-BE49-F238E27FC236}">
                <a16:creationId xmlns:a16="http://schemas.microsoft.com/office/drawing/2014/main" id="{205A3DED-0CCD-F6FF-9756-E4E29D05920D}"/>
              </a:ext>
            </a:extLst>
          </p:cNvPr>
          <p:cNvPicPr>
            <a:picLocks noChangeAspect="1"/>
          </p:cNvPicPr>
          <p:nvPr/>
        </p:nvPicPr>
        <p:blipFill>
          <a:blip r:embed="rId6"/>
          <a:stretch>
            <a:fillRect/>
          </a:stretch>
        </p:blipFill>
        <p:spPr>
          <a:xfrm>
            <a:off x="500040" y="4581702"/>
            <a:ext cx="11191920" cy="1819084"/>
          </a:xfrm>
          <a:prstGeom prst="rect">
            <a:avLst/>
          </a:prstGeom>
          <a:ln w="28575">
            <a:solidFill>
              <a:schemeClr val="accent4">
                <a:lumMod val="75000"/>
              </a:schemeClr>
            </a:solidFill>
          </a:ln>
        </p:spPr>
      </p:pic>
      <p:pic>
        <p:nvPicPr>
          <p:cNvPr id="2" name="Picture 1" descr="A blue and yellow sign&#10;&#10;AI-generated content may be incorrect.">
            <a:extLst>
              <a:ext uri="{FF2B5EF4-FFF2-40B4-BE49-F238E27FC236}">
                <a16:creationId xmlns:a16="http://schemas.microsoft.com/office/drawing/2014/main" id="{6A2840B4-97E7-8554-11DC-39B7AF6BE88D}"/>
              </a:ext>
            </a:extLst>
          </p:cNvPr>
          <p:cNvPicPr>
            <a:picLocks noChangeAspect="1"/>
          </p:cNvPicPr>
          <p:nvPr/>
        </p:nvPicPr>
        <p:blipFill>
          <a:blip r:embed="rId7">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Tree>
    <p:extLst>
      <p:ext uri="{BB962C8B-B14F-4D97-AF65-F5344CB8AC3E}">
        <p14:creationId xmlns:p14="http://schemas.microsoft.com/office/powerpoint/2010/main" val="4138148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AC73FE-4036-3721-43BE-589EA241E2C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7C2201D3-06FD-EB35-CD94-F8E46BC1BC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A blue and yellow gradient&#10;&#10;AI-generated content may be incorrect.">
            <a:extLst>
              <a:ext uri="{FF2B5EF4-FFF2-40B4-BE49-F238E27FC236}">
                <a16:creationId xmlns:a16="http://schemas.microsoft.com/office/drawing/2014/main" id="{A4A12F48-09F3-35E6-4E69-32C2CBCA768F}"/>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28006049-13A0-F0C7-7E79-6CBB2E41C920}"/>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9DCF988E-CF68-E4DE-A3FB-35960DD83A0D}"/>
              </a:ext>
            </a:extLst>
          </p:cNvPr>
          <p:cNvSpPr/>
          <p:nvPr/>
        </p:nvSpPr>
        <p:spPr>
          <a:xfrm>
            <a:off x="329380" y="1004773"/>
            <a:ext cx="11533239" cy="2652827"/>
          </a:xfrm>
          <a:prstGeom prst="rect">
            <a:avLst/>
          </a:prstGeom>
          <a:solidFill>
            <a:srgbClr val="FFFFFF">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endParaRPr lang="en-IN" dirty="0"/>
          </a:p>
        </p:txBody>
      </p:sp>
      <p:sp>
        <p:nvSpPr>
          <p:cNvPr id="2" name="TextBox 1">
            <a:extLst>
              <a:ext uri="{FF2B5EF4-FFF2-40B4-BE49-F238E27FC236}">
                <a16:creationId xmlns:a16="http://schemas.microsoft.com/office/drawing/2014/main" id="{071A0E78-714C-6253-1B5D-5946CF6C1EAE}"/>
              </a:ext>
            </a:extLst>
          </p:cNvPr>
          <p:cNvSpPr txBox="1"/>
          <p:nvPr/>
        </p:nvSpPr>
        <p:spPr>
          <a:xfrm>
            <a:off x="4598612" y="314332"/>
            <a:ext cx="2994777" cy="523220"/>
          </a:xfrm>
          <a:prstGeom prst="rect">
            <a:avLst/>
          </a:prstGeom>
          <a:solidFill>
            <a:srgbClr val="FFFFFF">
              <a:alpha val="60000"/>
            </a:srgbClr>
          </a:solidFill>
        </p:spPr>
        <p:txBody>
          <a:bodyPr wrap="square" rtlCol="0">
            <a:spAutoFit/>
          </a:bodyPr>
          <a:lstStyle/>
          <a:p>
            <a:pPr algn="ctr"/>
            <a:r>
              <a:rPr lang="en-US" sz="2800" b="1" dirty="0"/>
              <a:t>DATA CLEANING</a:t>
            </a:r>
            <a:endParaRPr lang="en-IN" sz="2800" b="1" dirty="0"/>
          </a:p>
        </p:txBody>
      </p:sp>
      <p:pic>
        <p:nvPicPr>
          <p:cNvPr id="8" name="Picture 7">
            <a:extLst>
              <a:ext uri="{FF2B5EF4-FFF2-40B4-BE49-F238E27FC236}">
                <a16:creationId xmlns:a16="http://schemas.microsoft.com/office/drawing/2014/main" id="{7097D770-4E7C-70C4-CBE2-A3D37474BC07}"/>
              </a:ext>
            </a:extLst>
          </p:cNvPr>
          <p:cNvPicPr>
            <a:picLocks noChangeAspect="1"/>
          </p:cNvPicPr>
          <p:nvPr/>
        </p:nvPicPr>
        <p:blipFill>
          <a:blip r:embed="rId3"/>
          <a:srcRect r="33400"/>
          <a:stretch>
            <a:fillRect/>
          </a:stretch>
        </p:blipFill>
        <p:spPr>
          <a:xfrm>
            <a:off x="707369" y="1230371"/>
            <a:ext cx="3884296" cy="2206565"/>
          </a:xfrm>
          <a:prstGeom prst="rect">
            <a:avLst/>
          </a:prstGeom>
          <a:ln w="28575">
            <a:solidFill>
              <a:schemeClr val="accent4">
                <a:lumMod val="75000"/>
              </a:schemeClr>
            </a:solidFill>
          </a:ln>
          <a:effectLst>
            <a:outerShdw blurRad="63500" sx="102000" sy="102000" algn="ctr" rotWithShape="0">
              <a:schemeClr val="bg1">
                <a:alpha val="40000"/>
              </a:schemeClr>
            </a:outerShdw>
          </a:effectLst>
        </p:spPr>
      </p:pic>
      <p:pic>
        <p:nvPicPr>
          <p:cNvPr id="18" name="Graphic 17" descr="Arrow: Counter-clockwise curve with solid fill">
            <a:extLst>
              <a:ext uri="{FF2B5EF4-FFF2-40B4-BE49-F238E27FC236}">
                <a16:creationId xmlns:a16="http://schemas.microsoft.com/office/drawing/2014/main" id="{849A2D88-93E2-F1D4-BFBA-E3C78502BF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068721" flipV="1">
            <a:off x="4678802" y="1689813"/>
            <a:ext cx="848281" cy="848281"/>
          </a:xfrm>
          <a:prstGeom prst="rect">
            <a:avLst/>
          </a:prstGeom>
        </p:spPr>
      </p:pic>
      <p:sp>
        <p:nvSpPr>
          <p:cNvPr id="19" name="TextBox 18">
            <a:extLst>
              <a:ext uri="{FF2B5EF4-FFF2-40B4-BE49-F238E27FC236}">
                <a16:creationId xmlns:a16="http://schemas.microsoft.com/office/drawing/2014/main" id="{54D7C690-B05A-F3A8-E8F1-4A3DD688C407}"/>
              </a:ext>
            </a:extLst>
          </p:cNvPr>
          <p:cNvSpPr txBox="1"/>
          <p:nvPr/>
        </p:nvSpPr>
        <p:spPr>
          <a:xfrm>
            <a:off x="5405285" y="1550216"/>
            <a:ext cx="4948083" cy="1384995"/>
          </a:xfrm>
          <a:prstGeom prst="rect">
            <a:avLst/>
          </a:prstGeom>
          <a:noFill/>
        </p:spPr>
        <p:txBody>
          <a:bodyPr wrap="square" rtlCol="0">
            <a:spAutoFit/>
          </a:bodyPr>
          <a:lstStyle/>
          <a:p>
            <a:pPr algn="ctr"/>
            <a:r>
              <a:rPr lang="en-US" sz="2800" dirty="0">
                <a:latin typeface="Bahnschrift SemiBold SemiConden" panose="020B0502040204020203" pitchFamily="34" charset="0"/>
              </a:rPr>
              <a:t>“Here </a:t>
            </a:r>
            <a:r>
              <a:rPr lang="en-US" sz="2800" dirty="0">
                <a:solidFill>
                  <a:schemeClr val="accent4">
                    <a:lumMod val="75000"/>
                  </a:schemeClr>
                </a:solidFill>
                <a:latin typeface="Bahnschrift SemiBold SemiConden" panose="020B0502040204020203" pitchFamily="34" charset="0"/>
              </a:rPr>
              <a:t>Delivery Date</a:t>
            </a:r>
            <a:r>
              <a:rPr lang="en-US" sz="2800" dirty="0">
                <a:latin typeface="Bahnschrift SemiBold SemiConden" panose="020B0502040204020203" pitchFamily="34" charset="0"/>
              </a:rPr>
              <a:t> is older than </a:t>
            </a:r>
            <a:r>
              <a:rPr lang="en-US" sz="2800" dirty="0">
                <a:solidFill>
                  <a:schemeClr val="accent4">
                    <a:lumMod val="75000"/>
                  </a:schemeClr>
                </a:solidFill>
                <a:latin typeface="Bahnschrift SemiBold SemiConden" panose="020B0502040204020203" pitchFamily="34" charset="0"/>
              </a:rPr>
              <a:t>order Date </a:t>
            </a:r>
            <a:r>
              <a:rPr lang="en-US" sz="2800" dirty="0">
                <a:latin typeface="Bahnschrift SemiBold SemiConden" panose="020B0502040204020203" pitchFamily="34" charset="0"/>
              </a:rPr>
              <a:t>which is technically not possible”</a:t>
            </a:r>
            <a:endParaRPr lang="en-IN" sz="2800" dirty="0">
              <a:latin typeface="Bahnschrift SemiBold SemiConden" panose="020B0502040204020203" pitchFamily="34" charset="0"/>
            </a:endParaRPr>
          </a:p>
        </p:txBody>
      </p:sp>
      <p:sp>
        <p:nvSpPr>
          <p:cNvPr id="20" name="Rectangle 19">
            <a:extLst>
              <a:ext uri="{FF2B5EF4-FFF2-40B4-BE49-F238E27FC236}">
                <a16:creationId xmlns:a16="http://schemas.microsoft.com/office/drawing/2014/main" id="{D46EE47C-3145-2042-07A5-F0A158177EC6}"/>
              </a:ext>
            </a:extLst>
          </p:cNvPr>
          <p:cNvSpPr/>
          <p:nvPr/>
        </p:nvSpPr>
        <p:spPr>
          <a:xfrm>
            <a:off x="349045" y="3810194"/>
            <a:ext cx="11533239" cy="2671920"/>
          </a:xfrm>
          <a:prstGeom prst="rect">
            <a:avLst/>
          </a:prstGeom>
          <a:solidFill>
            <a:srgbClr val="FFFFFF">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ACC0F3F6-B6FF-2FB3-6087-6FAA0D071F2D}"/>
              </a:ext>
            </a:extLst>
          </p:cNvPr>
          <p:cNvSpPr txBox="1"/>
          <p:nvPr/>
        </p:nvSpPr>
        <p:spPr>
          <a:xfrm>
            <a:off x="1720645" y="4453655"/>
            <a:ext cx="4744828" cy="1384995"/>
          </a:xfrm>
          <a:prstGeom prst="rect">
            <a:avLst/>
          </a:prstGeom>
          <a:noFill/>
        </p:spPr>
        <p:txBody>
          <a:bodyPr wrap="square" rtlCol="0">
            <a:spAutoFit/>
          </a:bodyPr>
          <a:lstStyle>
            <a:defPPr>
              <a:defRPr lang="en-US"/>
            </a:defPPr>
            <a:lvl1pPr algn="ctr">
              <a:defRPr sz="2800">
                <a:latin typeface="Bahnschrift SemiBold SemiConden" panose="020B0502040204020203" pitchFamily="34" charset="0"/>
              </a:defRPr>
            </a:lvl1pPr>
          </a:lstStyle>
          <a:p>
            <a:r>
              <a:rPr lang="en-US" dirty="0"/>
              <a:t>“Data cleaning is performed by applying filter on </a:t>
            </a:r>
            <a:r>
              <a:rPr lang="en-US" dirty="0">
                <a:solidFill>
                  <a:srgbClr val="0070C0"/>
                </a:solidFill>
              </a:rPr>
              <a:t>DeliveryDate</a:t>
            </a:r>
            <a:r>
              <a:rPr lang="en-US" dirty="0"/>
              <a:t> column”</a:t>
            </a:r>
            <a:endParaRPr lang="en-IN" dirty="0"/>
          </a:p>
        </p:txBody>
      </p:sp>
      <p:pic>
        <p:nvPicPr>
          <p:cNvPr id="25" name="Picture 24">
            <a:extLst>
              <a:ext uri="{FF2B5EF4-FFF2-40B4-BE49-F238E27FC236}">
                <a16:creationId xmlns:a16="http://schemas.microsoft.com/office/drawing/2014/main" id="{625269D1-F3B6-F6AC-EF12-A3FCC7D60BBF}"/>
              </a:ext>
            </a:extLst>
          </p:cNvPr>
          <p:cNvPicPr>
            <a:picLocks noChangeAspect="1"/>
          </p:cNvPicPr>
          <p:nvPr/>
        </p:nvPicPr>
        <p:blipFill>
          <a:blip r:embed="rId6"/>
          <a:stretch>
            <a:fillRect/>
          </a:stretch>
        </p:blipFill>
        <p:spPr>
          <a:xfrm>
            <a:off x="7320971" y="4018983"/>
            <a:ext cx="4085784" cy="2254341"/>
          </a:xfrm>
          <a:prstGeom prst="rect">
            <a:avLst/>
          </a:prstGeom>
          <a:ln w="28575">
            <a:solidFill>
              <a:schemeClr val="accent4">
                <a:lumMod val="75000"/>
              </a:schemeClr>
            </a:solidFill>
          </a:ln>
          <a:effectLst>
            <a:outerShdw blurRad="63500" sx="102000" sy="102000" algn="ctr" rotWithShape="0">
              <a:schemeClr val="bg1">
                <a:alpha val="40000"/>
              </a:schemeClr>
            </a:outerShdw>
          </a:effectLst>
        </p:spPr>
      </p:pic>
      <p:pic>
        <p:nvPicPr>
          <p:cNvPr id="26" name="Graphic 25" descr="Arrow: Counter-clockwise curve with solid fill">
            <a:extLst>
              <a:ext uri="{FF2B5EF4-FFF2-40B4-BE49-F238E27FC236}">
                <a16:creationId xmlns:a16="http://schemas.microsoft.com/office/drawing/2014/main" id="{9BDC2486-A57E-DF13-AA57-666C7D94E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443897" flipH="1" flipV="1">
            <a:off x="6354905" y="4760105"/>
            <a:ext cx="848281" cy="848281"/>
          </a:xfrm>
          <a:prstGeom prst="rect">
            <a:avLst/>
          </a:prstGeom>
        </p:spPr>
      </p:pic>
      <p:pic>
        <p:nvPicPr>
          <p:cNvPr id="3" name="Picture 2" descr="A blue and yellow sign&#10;&#10;AI-generated content may be incorrect.">
            <a:extLst>
              <a:ext uri="{FF2B5EF4-FFF2-40B4-BE49-F238E27FC236}">
                <a16:creationId xmlns:a16="http://schemas.microsoft.com/office/drawing/2014/main" id="{3588DBF8-C852-1464-139E-2DEEE60401A6}"/>
              </a:ext>
            </a:extLst>
          </p:cNvPr>
          <p:cNvPicPr>
            <a:picLocks noChangeAspect="1"/>
          </p:cNvPicPr>
          <p:nvPr/>
        </p:nvPicPr>
        <p:blipFill>
          <a:blip r:embed="rId7">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Tree>
    <p:extLst>
      <p:ext uri="{BB962C8B-B14F-4D97-AF65-F5344CB8AC3E}">
        <p14:creationId xmlns:p14="http://schemas.microsoft.com/office/powerpoint/2010/main" val="302541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092410-9908-747E-F90C-C7F1FF0263C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7F93A9B9-BC18-661D-46B2-2FEEE4BFE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A blue and yellow gradient&#10;&#10;AI-generated content may be incorrect.">
            <a:extLst>
              <a:ext uri="{FF2B5EF4-FFF2-40B4-BE49-F238E27FC236}">
                <a16:creationId xmlns:a16="http://schemas.microsoft.com/office/drawing/2014/main" id="{07D9CBAE-30A8-350A-D095-6E54F99E43BA}"/>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71EF8A03-23AD-B5A8-EAF7-68F37A14262B}"/>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7F25E9F6-94C4-D53C-CEA3-48FC41FAAE84}"/>
              </a:ext>
            </a:extLst>
          </p:cNvPr>
          <p:cNvSpPr txBox="1"/>
          <p:nvPr/>
        </p:nvSpPr>
        <p:spPr>
          <a:xfrm>
            <a:off x="4432906" y="314332"/>
            <a:ext cx="3326188" cy="523220"/>
          </a:xfrm>
          <a:prstGeom prst="rect">
            <a:avLst/>
          </a:prstGeom>
          <a:solidFill>
            <a:srgbClr val="FFFFFF">
              <a:alpha val="60000"/>
            </a:srgbClr>
          </a:solidFill>
        </p:spPr>
        <p:txBody>
          <a:bodyPr wrap="square" rtlCol="0">
            <a:spAutoFit/>
          </a:bodyPr>
          <a:lstStyle/>
          <a:p>
            <a:pPr algn="ctr"/>
            <a:r>
              <a:rPr lang="en-US" sz="2800" b="1" dirty="0"/>
              <a:t>DATA MODELLING</a:t>
            </a:r>
            <a:endParaRPr lang="en-IN" sz="2800" b="1" dirty="0"/>
          </a:p>
        </p:txBody>
      </p:sp>
      <p:pic>
        <p:nvPicPr>
          <p:cNvPr id="6" name="Picture 5">
            <a:extLst>
              <a:ext uri="{FF2B5EF4-FFF2-40B4-BE49-F238E27FC236}">
                <a16:creationId xmlns:a16="http://schemas.microsoft.com/office/drawing/2014/main" id="{4F2C5870-174C-BE49-DCCE-5B02DF03AD40}"/>
              </a:ext>
            </a:extLst>
          </p:cNvPr>
          <p:cNvPicPr>
            <a:picLocks noChangeAspect="1"/>
          </p:cNvPicPr>
          <p:nvPr/>
        </p:nvPicPr>
        <p:blipFill>
          <a:blip r:embed="rId3"/>
          <a:stretch>
            <a:fillRect/>
          </a:stretch>
        </p:blipFill>
        <p:spPr>
          <a:xfrm>
            <a:off x="1961856" y="983380"/>
            <a:ext cx="8268288" cy="5503553"/>
          </a:xfrm>
          <a:prstGeom prst="rect">
            <a:avLst/>
          </a:prstGeom>
          <a:ln w="28575">
            <a:solidFill>
              <a:schemeClr val="accent4">
                <a:lumMod val="75000"/>
              </a:schemeClr>
            </a:solidFill>
          </a:ln>
          <a:effectLst>
            <a:outerShdw blurRad="63500" sx="102000" sy="102000" algn="ctr" rotWithShape="0">
              <a:schemeClr val="bg1">
                <a:alpha val="40000"/>
              </a:schemeClr>
            </a:outerShdw>
          </a:effectLst>
        </p:spPr>
      </p:pic>
      <p:pic>
        <p:nvPicPr>
          <p:cNvPr id="11" name="Picture 10" descr="A blue and yellow sign&#10;&#10;AI-generated content may be incorrect.">
            <a:extLst>
              <a:ext uri="{FF2B5EF4-FFF2-40B4-BE49-F238E27FC236}">
                <a16:creationId xmlns:a16="http://schemas.microsoft.com/office/drawing/2014/main" id="{467BD6AC-6F0C-AC33-0700-A55FF5D8F846}"/>
              </a:ext>
            </a:extLst>
          </p:cNvPr>
          <p:cNvPicPr>
            <a:picLocks noChangeAspect="1"/>
          </p:cNvPicPr>
          <p:nvPr/>
        </p:nvPicPr>
        <p:blipFill>
          <a:blip r:embed="rId4">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Tree>
    <p:extLst>
      <p:ext uri="{BB962C8B-B14F-4D97-AF65-F5344CB8AC3E}">
        <p14:creationId xmlns:p14="http://schemas.microsoft.com/office/powerpoint/2010/main" val="95485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DC5934-4127-B0E7-005E-6593EFC68BC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B0E11A5-32AC-C50F-D2EC-BE982928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A blue and yellow gradient&#10;&#10;AI-generated content may be incorrect.">
            <a:extLst>
              <a:ext uri="{FF2B5EF4-FFF2-40B4-BE49-F238E27FC236}">
                <a16:creationId xmlns:a16="http://schemas.microsoft.com/office/drawing/2014/main" id="{D70D1AEF-4AA0-77A1-7C7E-01414A2C0237}"/>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873A1F82-6714-0BD5-022D-06F48CD5BAB9}"/>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31DA092C-784D-4C98-B7F4-AB6363581E01}"/>
              </a:ext>
            </a:extLst>
          </p:cNvPr>
          <p:cNvSpPr txBox="1"/>
          <p:nvPr/>
        </p:nvSpPr>
        <p:spPr>
          <a:xfrm>
            <a:off x="4192737" y="314332"/>
            <a:ext cx="3806527" cy="523220"/>
          </a:xfrm>
          <a:prstGeom prst="rect">
            <a:avLst/>
          </a:prstGeom>
          <a:solidFill>
            <a:srgbClr val="FFFFFF">
              <a:alpha val="60000"/>
            </a:srgbClr>
          </a:solidFill>
        </p:spPr>
        <p:txBody>
          <a:bodyPr wrap="square" rtlCol="0">
            <a:spAutoFit/>
          </a:bodyPr>
          <a:lstStyle/>
          <a:p>
            <a:pPr algn="ctr"/>
            <a:r>
              <a:rPr lang="en-US" sz="2800" b="1" dirty="0"/>
              <a:t>DATA VISUALIZATION </a:t>
            </a:r>
            <a:endParaRPr lang="en-IN" sz="2800" b="1" dirty="0"/>
          </a:p>
        </p:txBody>
      </p:sp>
      <p:pic>
        <p:nvPicPr>
          <p:cNvPr id="4" name="Picture 3">
            <a:extLst>
              <a:ext uri="{FF2B5EF4-FFF2-40B4-BE49-F238E27FC236}">
                <a16:creationId xmlns:a16="http://schemas.microsoft.com/office/drawing/2014/main" id="{BC201267-E325-53E0-A1C5-D952B565C8FC}"/>
              </a:ext>
            </a:extLst>
          </p:cNvPr>
          <p:cNvPicPr>
            <a:picLocks noChangeAspect="1"/>
          </p:cNvPicPr>
          <p:nvPr/>
        </p:nvPicPr>
        <p:blipFill>
          <a:blip r:embed="rId3"/>
          <a:stretch>
            <a:fillRect/>
          </a:stretch>
        </p:blipFill>
        <p:spPr>
          <a:xfrm>
            <a:off x="1327355" y="1138519"/>
            <a:ext cx="4463846" cy="2514843"/>
          </a:xfrm>
          <a:prstGeom prst="rect">
            <a:avLst/>
          </a:prstGeom>
          <a:ln w="28575">
            <a:solidFill>
              <a:schemeClr val="accent4">
                <a:lumMod val="75000"/>
              </a:schemeClr>
            </a:solidFill>
          </a:ln>
          <a:effectLst>
            <a:outerShdw blurRad="63500" sx="102000" sy="102000" algn="ctr" rotWithShape="0">
              <a:schemeClr val="bg1">
                <a:alpha val="40000"/>
              </a:schemeClr>
            </a:outerShdw>
          </a:effectLst>
        </p:spPr>
      </p:pic>
      <p:pic>
        <p:nvPicPr>
          <p:cNvPr id="10" name="Picture 9">
            <a:extLst>
              <a:ext uri="{FF2B5EF4-FFF2-40B4-BE49-F238E27FC236}">
                <a16:creationId xmlns:a16="http://schemas.microsoft.com/office/drawing/2014/main" id="{F6EE647D-212E-CDB2-DBE4-035692CC4CCE}"/>
              </a:ext>
            </a:extLst>
          </p:cNvPr>
          <p:cNvPicPr>
            <a:picLocks noChangeAspect="1"/>
          </p:cNvPicPr>
          <p:nvPr/>
        </p:nvPicPr>
        <p:blipFill>
          <a:blip r:embed="rId4"/>
          <a:stretch>
            <a:fillRect/>
          </a:stretch>
        </p:blipFill>
        <p:spPr>
          <a:xfrm>
            <a:off x="1327355" y="3895080"/>
            <a:ext cx="4474325" cy="2514843"/>
          </a:xfrm>
          <a:prstGeom prst="rect">
            <a:avLst/>
          </a:prstGeom>
          <a:ln w="28575">
            <a:solidFill>
              <a:schemeClr val="accent4">
                <a:lumMod val="75000"/>
              </a:schemeClr>
            </a:solidFill>
          </a:ln>
          <a:effectLst>
            <a:outerShdw blurRad="63500" sx="102000" sy="102000" algn="ctr" rotWithShape="0">
              <a:schemeClr val="bg1">
                <a:alpha val="40000"/>
              </a:schemeClr>
            </a:outerShdw>
          </a:effectLst>
        </p:spPr>
      </p:pic>
      <p:pic>
        <p:nvPicPr>
          <p:cNvPr id="12" name="Picture 11">
            <a:extLst>
              <a:ext uri="{FF2B5EF4-FFF2-40B4-BE49-F238E27FC236}">
                <a16:creationId xmlns:a16="http://schemas.microsoft.com/office/drawing/2014/main" id="{8628BB35-CB53-219E-D650-10AF80B7C9AA}"/>
              </a:ext>
            </a:extLst>
          </p:cNvPr>
          <p:cNvPicPr>
            <a:picLocks noChangeAspect="1"/>
          </p:cNvPicPr>
          <p:nvPr/>
        </p:nvPicPr>
        <p:blipFill>
          <a:blip r:embed="rId5"/>
          <a:stretch>
            <a:fillRect/>
          </a:stretch>
        </p:blipFill>
        <p:spPr>
          <a:xfrm>
            <a:off x="6623242" y="1138519"/>
            <a:ext cx="4482522" cy="2514842"/>
          </a:xfrm>
          <a:prstGeom prst="rect">
            <a:avLst/>
          </a:prstGeom>
          <a:ln w="28575">
            <a:solidFill>
              <a:schemeClr val="accent4">
                <a:lumMod val="75000"/>
              </a:schemeClr>
            </a:solidFill>
          </a:ln>
          <a:effectLst>
            <a:outerShdw blurRad="63500" sx="102000" sy="102000" algn="ctr" rotWithShape="0">
              <a:schemeClr val="bg1">
                <a:alpha val="40000"/>
              </a:schemeClr>
            </a:outerShdw>
          </a:effectLst>
        </p:spPr>
      </p:pic>
      <p:pic>
        <p:nvPicPr>
          <p:cNvPr id="15" name="Picture 14">
            <a:extLst>
              <a:ext uri="{FF2B5EF4-FFF2-40B4-BE49-F238E27FC236}">
                <a16:creationId xmlns:a16="http://schemas.microsoft.com/office/drawing/2014/main" id="{8B9F6724-B1A6-3B75-06B5-21284B10021A}"/>
              </a:ext>
            </a:extLst>
          </p:cNvPr>
          <p:cNvPicPr>
            <a:picLocks noChangeAspect="1"/>
          </p:cNvPicPr>
          <p:nvPr/>
        </p:nvPicPr>
        <p:blipFill>
          <a:blip r:embed="rId6"/>
          <a:stretch>
            <a:fillRect/>
          </a:stretch>
        </p:blipFill>
        <p:spPr>
          <a:xfrm>
            <a:off x="6645412" y="3895081"/>
            <a:ext cx="4460352" cy="2514842"/>
          </a:xfrm>
          <a:prstGeom prst="rect">
            <a:avLst/>
          </a:prstGeom>
          <a:ln w="28575">
            <a:solidFill>
              <a:schemeClr val="accent4">
                <a:lumMod val="75000"/>
              </a:schemeClr>
            </a:solidFill>
          </a:ln>
          <a:effectLst>
            <a:outerShdw blurRad="63500" sx="102000" sy="102000" algn="ctr" rotWithShape="0">
              <a:schemeClr val="bg1">
                <a:alpha val="40000"/>
              </a:schemeClr>
            </a:outerShdw>
          </a:effectLst>
        </p:spPr>
      </p:pic>
      <p:pic>
        <p:nvPicPr>
          <p:cNvPr id="17" name="Picture 16" descr="A blue and yellow sign&#10;&#10;AI-generated content may be incorrect.">
            <a:extLst>
              <a:ext uri="{FF2B5EF4-FFF2-40B4-BE49-F238E27FC236}">
                <a16:creationId xmlns:a16="http://schemas.microsoft.com/office/drawing/2014/main" id="{4371FB1C-A38F-0E18-AD57-9463F8C93CA0}"/>
              </a:ext>
            </a:extLst>
          </p:cNvPr>
          <p:cNvPicPr>
            <a:picLocks noChangeAspect="1"/>
          </p:cNvPicPr>
          <p:nvPr/>
        </p:nvPicPr>
        <p:blipFill>
          <a:blip r:embed="rId7">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Tree>
    <p:extLst>
      <p:ext uri="{BB962C8B-B14F-4D97-AF65-F5344CB8AC3E}">
        <p14:creationId xmlns:p14="http://schemas.microsoft.com/office/powerpoint/2010/main" val="156062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nodeType="after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500"/>
                            </p:stCondLst>
                            <p:childTnLst>
                              <p:par>
                                <p:cTn id="22" presetID="10" presetClass="entr" presetSubtype="0" fill="hold"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5C57AB-1D4A-782C-9581-044F19205EA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C9978F4-3A8B-B492-216D-36B694D08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A blue and yellow gradient&#10;&#10;AI-generated content may be incorrect.">
            <a:extLst>
              <a:ext uri="{FF2B5EF4-FFF2-40B4-BE49-F238E27FC236}">
                <a16:creationId xmlns:a16="http://schemas.microsoft.com/office/drawing/2014/main" id="{EAE03964-ADF6-A3F7-647F-1CC964970225}"/>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9B245BBC-EE4D-C38F-23D0-B421A6167937}"/>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2E94304A-EAD1-FD42-B40D-C4CC08FCC59A}"/>
              </a:ext>
            </a:extLst>
          </p:cNvPr>
          <p:cNvSpPr txBox="1"/>
          <p:nvPr/>
        </p:nvSpPr>
        <p:spPr>
          <a:xfrm>
            <a:off x="4432906" y="314332"/>
            <a:ext cx="3326188" cy="523220"/>
          </a:xfrm>
          <a:prstGeom prst="rect">
            <a:avLst/>
          </a:prstGeom>
          <a:solidFill>
            <a:srgbClr val="FFFFFF">
              <a:alpha val="60000"/>
            </a:srgbClr>
          </a:solidFill>
        </p:spPr>
        <p:txBody>
          <a:bodyPr wrap="square" rtlCol="0">
            <a:spAutoFit/>
          </a:bodyPr>
          <a:lstStyle/>
          <a:p>
            <a:pPr algn="ctr"/>
            <a:r>
              <a:rPr lang="en-US" sz="2800" b="1" dirty="0"/>
              <a:t>INSIGHTS</a:t>
            </a:r>
            <a:endParaRPr lang="en-IN" sz="2800" b="1" dirty="0"/>
          </a:p>
        </p:txBody>
      </p:sp>
      <p:sp>
        <p:nvSpPr>
          <p:cNvPr id="4" name="Rectangle 3">
            <a:extLst>
              <a:ext uri="{FF2B5EF4-FFF2-40B4-BE49-F238E27FC236}">
                <a16:creationId xmlns:a16="http://schemas.microsoft.com/office/drawing/2014/main" id="{86609725-9C67-B8F3-2A0E-0A3562F3CF4F}"/>
              </a:ext>
            </a:extLst>
          </p:cNvPr>
          <p:cNvSpPr/>
          <p:nvPr/>
        </p:nvSpPr>
        <p:spPr>
          <a:xfrm>
            <a:off x="571499" y="1161042"/>
            <a:ext cx="11049002" cy="338554"/>
          </a:xfrm>
          <a:prstGeom prst="rect">
            <a:avLst/>
          </a:prstGeom>
          <a:solidFill>
            <a:srgbClr val="FFFFFF">
              <a:alpha val="60000"/>
            </a:srgbClr>
          </a:solidFill>
        </p:spPr>
        <p:txBody>
          <a:bodyPr wrap="square" rtlCol="0">
            <a:spAutoFit/>
          </a:bodyPr>
          <a:lstStyle/>
          <a:p>
            <a:r>
              <a:rPr lang="en-US" sz="1600" dirty="0">
                <a:solidFill>
                  <a:schemeClr val="tx1"/>
                </a:solidFill>
              </a:rPr>
              <a:t>Q. Which city gave highest rating (5), and which has the lowest (1)?</a:t>
            </a:r>
            <a:endParaRPr lang="en-IN" sz="1600" dirty="0">
              <a:solidFill>
                <a:schemeClr val="tx1"/>
              </a:solidFil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2" name="Add-in 11">
                <a:extLst>
                  <a:ext uri="{FF2B5EF4-FFF2-40B4-BE49-F238E27FC236}">
                    <a16:creationId xmlns:a16="http://schemas.microsoft.com/office/drawing/2014/main" id="{A4B3613F-3D3D-D1D0-9FEB-B947AEF33486}"/>
                  </a:ext>
                </a:extLst>
              </p:cNvPr>
              <p:cNvGraphicFramePr>
                <a:graphicFrameLocks noGrp="1"/>
              </p:cNvGraphicFramePr>
              <p:nvPr>
                <p:extLst>
                  <p:ext uri="{D42A27DB-BD31-4B8C-83A1-F6EECF244321}">
                    <p14:modId xmlns:p14="http://schemas.microsoft.com/office/powerpoint/2010/main" val="2145011288"/>
                  </p:ext>
                </p:extLst>
              </p:nvPr>
            </p:nvGraphicFramePr>
            <p:xfrm>
              <a:off x="1956618" y="1645424"/>
              <a:ext cx="8357419" cy="489824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12" name="Add-in 11">
                <a:extLst>
                  <a:ext uri="{FF2B5EF4-FFF2-40B4-BE49-F238E27FC236}">
                    <a16:creationId xmlns:a16="http://schemas.microsoft.com/office/drawing/2014/main" id="{A4B3613F-3D3D-D1D0-9FEB-B947AEF33486}"/>
                  </a:ext>
                </a:extLst>
              </p:cNvPr>
              <p:cNvPicPr>
                <a:picLocks noGrp="1" noRot="1" noChangeAspect="1" noMove="1" noResize="1" noEditPoints="1" noAdjustHandles="1" noChangeArrowheads="1" noChangeShapeType="1"/>
              </p:cNvPicPr>
              <p:nvPr/>
            </p:nvPicPr>
            <p:blipFill>
              <a:blip r:embed="rId4"/>
              <a:stretch>
                <a:fillRect/>
              </a:stretch>
            </p:blipFill>
            <p:spPr>
              <a:xfrm>
                <a:off x="1956618" y="1645424"/>
                <a:ext cx="8357419" cy="4898244"/>
              </a:xfrm>
              <a:prstGeom prst="rect">
                <a:avLst/>
              </a:prstGeom>
            </p:spPr>
          </p:pic>
        </mc:Fallback>
      </mc:AlternateContent>
      <p:pic>
        <p:nvPicPr>
          <p:cNvPr id="14" name="Picture 13" descr="A blue and yellow sign&#10;&#10;AI-generated content may be incorrect.">
            <a:extLst>
              <a:ext uri="{FF2B5EF4-FFF2-40B4-BE49-F238E27FC236}">
                <a16:creationId xmlns:a16="http://schemas.microsoft.com/office/drawing/2014/main" id="{66A9B639-1A6C-2C23-F3FD-8EC60F25871F}"/>
              </a:ext>
            </a:extLst>
          </p:cNvPr>
          <p:cNvPicPr>
            <a:picLocks noChangeAspect="1"/>
          </p:cNvPicPr>
          <p:nvPr/>
        </p:nvPicPr>
        <p:blipFill>
          <a:blip r:embed="rId5">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Tree>
    <p:extLst>
      <p:ext uri="{BB962C8B-B14F-4D97-AF65-F5344CB8AC3E}">
        <p14:creationId xmlns:p14="http://schemas.microsoft.com/office/powerpoint/2010/main" val="2433013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F89E74-38F7-680C-BF78-A2253E8B6A6A}"/>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A4FB44A-82E0-437D-B6CB-8EC7EE6A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A blue and yellow gradient&#10;&#10;AI-generated content may be incorrect.">
            <a:extLst>
              <a:ext uri="{FF2B5EF4-FFF2-40B4-BE49-F238E27FC236}">
                <a16:creationId xmlns:a16="http://schemas.microsoft.com/office/drawing/2014/main" id="{6868D7FE-8419-3390-6CD1-89128BD1EEFE}"/>
              </a:ext>
            </a:extLst>
          </p:cNvPr>
          <p:cNvPicPr>
            <a:picLocks noChangeAspect="1"/>
          </p:cNvPicPr>
          <p:nvPr/>
        </p:nvPicPr>
        <p:blipFill>
          <a:blip r:embed="rId2">
            <a:extLst>
              <a:ext uri="{28A0092B-C50C-407E-A947-70E740481C1C}">
                <a14:useLocalDpi xmlns:a14="http://schemas.microsoft.com/office/drawing/2010/main" val="0"/>
              </a:ext>
            </a:extLst>
          </a:blip>
          <a:srcRect l="11095" r="1" b="1"/>
          <a:stretch>
            <a:fillRect/>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0F37542D-F30F-B014-7787-0AAEEFF869A3}"/>
              </a:ext>
            </a:extLst>
          </p:cNvPr>
          <p:cNvSpPr/>
          <p:nvPr/>
        </p:nvSpPr>
        <p:spPr>
          <a:xfrm>
            <a:off x="127819" y="147110"/>
            <a:ext cx="11936362" cy="6563781"/>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E53ED621-40A0-141D-EDEF-6FF81E479213}"/>
              </a:ext>
            </a:extLst>
          </p:cNvPr>
          <p:cNvSpPr txBox="1"/>
          <p:nvPr/>
        </p:nvSpPr>
        <p:spPr>
          <a:xfrm>
            <a:off x="4432906" y="314332"/>
            <a:ext cx="3326188" cy="523220"/>
          </a:xfrm>
          <a:prstGeom prst="rect">
            <a:avLst/>
          </a:prstGeom>
          <a:solidFill>
            <a:srgbClr val="FFFFFF">
              <a:alpha val="60000"/>
            </a:srgbClr>
          </a:solidFill>
        </p:spPr>
        <p:txBody>
          <a:bodyPr wrap="square" rtlCol="0">
            <a:spAutoFit/>
          </a:bodyPr>
          <a:lstStyle/>
          <a:p>
            <a:pPr algn="ctr"/>
            <a:r>
              <a:rPr lang="en-US" sz="2800" b="1" dirty="0"/>
              <a:t>INSIGHTS</a:t>
            </a:r>
            <a:endParaRPr lang="en-IN" sz="2800" b="1" dirty="0"/>
          </a:p>
        </p:txBody>
      </p:sp>
      <p:sp>
        <p:nvSpPr>
          <p:cNvPr id="4" name="Rectangle 3">
            <a:extLst>
              <a:ext uri="{FF2B5EF4-FFF2-40B4-BE49-F238E27FC236}">
                <a16:creationId xmlns:a16="http://schemas.microsoft.com/office/drawing/2014/main" id="{9A7D99D5-D53B-9709-6B1E-8AC3E90165A3}"/>
              </a:ext>
            </a:extLst>
          </p:cNvPr>
          <p:cNvSpPr/>
          <p:nvPr/>
        </p:nvSpPr>
        <p:spPr>
          <a:xfrm>
            <a:off x="571499" y="1161042"/>
            <a:ext cx="11049002" cy="338554"/>
          </a:xfrm>
          <a:prstGeom prst="rect">
            <a:avLst/>
          </a:prstGeom>
          <a:solidFill>
            <a:srgbClr val="FFFFFF">
              <a:alpha val="60000"/>
            </a:srgbClr>
          </a:solidFill>
        </p:spPr>
        <p:txBody>
          <a:bodyPr wrap="square" rtlCol="0">
            <a:spAutoFit/>
          </a:bodyPr>
          <a:lstStyle/>
          <a:p>
            <a:r>
              <a:rPr lang="en-US" sz="1600" dirty="0">
                <a:solidFill>
                  <a:schemeClr val="tx1"/>
                </a:solidFill>
              </a:rPr>
              <a:t>Q. </a:t>
            </a:r>
            <a:r>
              <a:rPr lang="en-US" sz="1600" dirty="0"/>
              <a:t>Which products had the highest and lowest sales in FY 2024, and what was the average discount for those products?</a:t>
            </a:r>
            <a:endParaRPr lang="en-IN" sz="1600" dirty="0">
              <a:solidFill>
                <a:schemeClr val="tx1"/>
              </a:solidFil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0" name="Add-in 9">
                <a:extLst>
                  <a:ext uri="{FF2B5EF4-FFF2-40B4-BE49-F238E27FC236}">
                    <a16:creationId xmlns:a16="http://schemas.microsoft.com/office/drawing/2014/main" id="{4846AF02-CEC4-A7C7-3E22-5FE6221FE591}"/>
                  </a:ext>
                </a:extLst>
              </p:cNvPr>
              <p:cNvGraphicFramePr>
                <a:graphicFrameLocks noGrp="1"/>
              </p:cNvGraphicFramePr>
              <p:nvPr>
                <p:extLst>
                  <p:ext uri="{D42A27DB-BD31-4B8C-83A1-F6EECF244321}">
                    <p14:modId xmlns:p14="http://schemas.microsoft.com/office/powerpoint/2010/main" val="4098645519"/>
                  </p:ext>
                </p:extLst>
              </p:nvPr>
            </p:nvGraphicFramePr>
            <p:xfrm>
              <a:off x="1956618" y="1645424"/>
              <a:ext cx="8357419" cy="489824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10" name="Add-in 9">
                <a:extLst>
                  <a:ext uri="{FF2B5EF4-FFF2-40B4-BE49-F238E27FC236}">
                    <a16:creationId xmlns:a16="http://schemas.microsoft.com/office/drawing/2014/main" id="{4846AF02-CEC4-A7C7-3E22-5FE6221FE591}"/>
                  </a:ext>
                </a:extLst>
              </p:cNvPr>
              <p:cNvPicPr>
                <a:picLocks noGrp="1" noRot="1" noChangeAspect="1" noMove="1" noResize="1" noEditPoints="1" noAdjustHandles="1" noChangeArrowheads="1" noChangeShapeType="1"/>
              </p:cNvPicPr>
              <p:nvPr/>
            </p:nvPicPr>
            <p:blipFill>
              <a:blip r:embed="rId4"/>
              <a:stretch>
                <a:fillRect/>
              </a:stretch>
            </p:blipFill>
            <p:spPr>
              <a:xfrm>
                <a:off x="1956618" y="1645424"/>
                <a:ext cx="8357419" cy="4898244"/>
              </a:xfrm>
              <a:prstGeom prst="rect">
                <a:avLst/>
              </a:prstGeom>
            </p:spPr>
          </p:pic>
        </mc:Fallback>
      </mc:AlternateContent>
      <p:pic>
        <p:nvPicPr>
          <p:cNvPr id="11" name="Picture 10" descr="A blue and yellow sign&#10;&#10;AI-generated content may be incorrect.">
            <a:extLst>
              <a:ext uri="{FF2B5EF4-FFF2-40B4-BE49-F238E27FC236}">
                <a16:creationId xmlns:a16="http://schemas.microsoft.com/office/drawing/2014/main" id="{E92EBDB2-DD5F-BF42-303E-B263B02AA4DE}"/>
              </a:ext>
            </a:extLst>
          </p:cNvPr>
          <p:cNvPicPr>
            <a:picLocks noChangeAspect="1"/>
          </p:cNvPicPr>
          <p:nvPr/>
        </p:nvPicPr>
        <p:blipFill>
          <a:blip r:embed="rId5">
            <a:extLst>
              <a:ext uri="{28A0092B-C50C-407E-A947-70E740481C1C}">
                <a14:useLocalDpi xmlns:a14="http://schemas.microsoft.com/office/drawing/2010/main" val="0"/>
              </a:ext>
            </a:extLst>
          </a:blip>
          <a:srcRect l="1283" t="14348" r="1316" b="14564"/>
          <a:stretch>
            <a:fillRect/>
          </a:stretch>
        </p:blipFill>
        <p:spPr>
          <a:xfrm>
            <a:off x="329381" y="231056"/>
            <a:ext cx="1327353" cy="544940"/>
          </a:xfrm>
          <a:prstGeom prst="rect">
            <a:avLst/>
          </a:prstGeom>
        </p:spPr>
      </p:pic>
    </p:spTree>
    <p:extLst>
      <p:ext uri="{BB962C8B-B14F-4D97-AF65-F5344CB8AC3E}">
        <p14:creationId xmlns:p14="http://schemas.microsoft.com/office/powerpoint/2010/main" val="564676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880C8662-5E3A-4411-87E9-1EE119197E79}">
  <we:reference id="wa200003233" version="2.0.0.3" store="en-US" storeType="OMEX"/>
  <we:alternateReferences>
    <we:reference id="WA200003233" version="2.0.0.3" store="" storeType="OMEX"/>
  </we:alternateReferences>
  <we:properties>
    <we:property name="artifactViewState" value="&quot;live&quot;"/>
    <we:property name="backgroundColor" value="&quot;#FFFFFF&quot;"/>
    <we:property name="bookmark" value="&quot;H4sIAAAAAAAAA+1aW2/bNhT+K4Ve+uIMoniR1LcmabBgwdY1RYZhMIZD8tBWK0uGJGdJC//3HVG2k/iaumjnJnuyxEN9PLfv8Ijy58Bm9TiH219hhMGr4LgsP46g+viCBb2g6MaUTUMhUxHFBjBUJk1YStJy3GRlUQevPgcNVANsrrJ6AnkLRIN/9XsB5PlbGLR3DvIae8EYq7osIM8+YTeZRE01wWkvwJtxXlbQQl420GALe03T6Z5UYD9xWhFMk13jJZqmG1UKrIxAJbEIhY1ZkghL0+pugtds7ZQW2i9/UhYNZAUt4+c61Boj5SymFhLmQIl2vM6KQT5T+O7Z97fj1jn1EOiXvKE/0LItznRK5oBwPEykibhJtEo1JDLZidXgTaPLm1U0Jl2sE6MjiIywzEKoYSdaNiLfr2Ihj2VsBVMYGlIqEgzVvlamrWsd1w5iukpdLBK+LxYzyI2KUHOUpBhHEGYnFvhIH0+ahhJiVT2twdg05RZDFkdKWKO/EpIcDyrmynKgeLg0xHB3JLZD6jiROo5CJbWSLIzBxF8LKSSCjJWFSMcxB5AQekK5LG9mya5v39yMK+IpsbeDPCHWDcoqM7Sc52OFdUe/z8FJmU9G/urNg/HLclIZfIfOi4oma24J6bfKYnWKRC0ieKvP26ok6nsZXdqJaWaL3XrxsPznpEIaIWqG095Co9f2GgqDdkWd14NBhQNoZrdvvpGuXnZ+6ofPJsWs7Mi9VP45wwoqM7y9wGvMV7VbyFdFc42uoMq6Aukt2dvCWalfwAWrRp+2Fbide0+toB18cTfQimfGBH8iVFtDuS25nrZrfp9ARaRb450+jWwlufGZfDIkgIccn2+FpNuHe5vdglQtq5+LV/u+4kXM2cQo5qSME+PARJbtrHjfo76cUaTeg85xubi8I/hisFRb2D5ZApWdiZaSpGw9e9ylw2lWzfumqLek+X9pbhs/cn+aMmWVpe6Lu4TanFiogwjftu2BcrCb9tCo8EeP4X42d4FMI2q3U2pjlDKQJlIATw8+kG2dsZlzT42M+9ncBTIUCZpYMy7TNATuYiUPpYU8Q7TU2H886N7xZFI35ehx7ePOrBpnuLYLOLCc2mbztP+YpuWbJEnXIXBtBPIIuLVhZHmonTGHX5my2pSTotldmQ4n8y8hx/pLFD6UF8+dNMyz4ofg4eas+d4sXHV6R8aQWXBcW0k/IecYOssPgowb+9dHnwX8WC3Cl9vbtQeRSCIpBQu1opY94s5Z3x7sd75pGEcdp9phjEyDdcy5nWgbzjcjobiMrYJUWWpbMAQZ78TacCZpgPKS6ZizdvfgRqSdXuvTdHZcboxyCZfIeALa6na7aaHXFrsOqMW5mp91U7TPqnLkEWcvzu3MRcQuSnq07d582P7WiI4ZI44kiuhIcCaPILLmKEpRM+bC0ElDj3d2hi3//xhihTOeFzabZ9H5Us7Ujy8F8+MBUnQpi2bnQrTqFeQT/12AQC8yMrqLgh+miVEY8Qs/c6Nc7JBLL+/7DH1eR0zrT9/a9DVDtKd3H3i6mGb+CwhtEWM8t13JGI1JnXpeQOZ3v2RFB3SBrvny2rJPpq7Pn17wLhsMvQpbcsdT9uHnrFYUtK3GE7RZbLZZPFWb5WabZUC837n51nlmqODer/QBvbEMPJ8HWHRrEknGnXIZ1ncF/+HV/xVb3Ku4XW9poYE17huVXXeAfqtcC/fyGOrMvOzC61uMDd0QW+6GnkVt39i4L6L0TBzRn873tTPPxNnudt7g6MnubtsrfX8mW1fRyklTj8HgWyhwDS+Jj1BYtDu46f+9sWDmdPovfygzjzUiAAA=&quot;"/>
    <we:property name="creatorSessionId" value="&quot;9050f758-376a-4d64-9b48-8ad5525fd457&quot;"/>
    <we:property name="creatorTenantId" value="&quot;4c1c0479-423d-4c9b-ab24-01e122fe41bf&quot;"/>
    <we:property name="creatorUserId" value="&quot;10032005344CA430&quot;"/>
    <we:property name="datasetId" value="&quot;fdcce52d-1514-4418-b20e-79d45504e0e5&quot;"/>
    <we:property name="embedUrl" value="&quot;/reportEmbed?reportId=7bc2a877-4237-4104-bd82-1bdd0d1488c1&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1aWW/bOBD+K4Ve+uIsRFHU0bec2KDplRRZLBZGMSSHtlpZMiQ5m2zh/75DSnYOX6mLdt1knyxxqI9zfcMR5a+ezupxDjdvYYTeK++gLL+MoPrygnk9r+jG3r17/Wb//PWnt/tvjmm4HDdZWdTeq69eA9UAm8usnkBuEWjwr37Pgzx/DwN7ZyCvseeNsarLAvLsH2wnk6ipJjjteXg9zssKLORFAw1a2CuaTve0NvuN04qgmuwKL1A17WgUgRYBREkc+qGOWZKEmqbV7QSn2dIpFtotf1gWDWQFLePmGpQSg8hoTDUkzEAU2vE6KwZ5p/Dtsx9vxtYr9RDol7whP9OyFmc6JXMgNNxPhAq4SmSUSkhEshGrwetGlteLaEyYWCZKBhCoUDMNvoSNaNmIfL+IhTwWsQ5ZhL4ipYKQYbStlal1reHSQExXqYnDhG+LxRRyFQUoOQpSjCOEaiMWuEgfTJqGEmJRPSlB6TTlGn0WB1GolfxOSHI8RDGPNAeKh0l99DdHYj2kjBMh48CPhIwE82NQ8fdChgJBxJGGQMYxBxDgO0KZLG+6ZJc3x9fjinhK7G0hD4l1g7LKFC3n+Fhh3dLvq3dY5pORuzq+N35RTiqF52icqGiy5oaQ3lUaqyMkahHBrT7vq5Ko72R0qSeq6Ra7ceJh+fdhhTRC1PSnvblG+/oKCoV6QZ39waDCATTd7fEP0tXJTo/c8Mmk6MqO2Erl3zOsoFLDmzO8wnxRu7l8UTTT6BKqrC2QzpKtLexq/BzOWzT6yFZgO/eOWp4dfHE7YMWdMd6fCNXaUK5Lrqftmg8TqIh0S7zTp5G1JFcukw+HBHCf47OtkHT7fGezm5PKsvq5eLXvKl7AjE5UxIwQcaIMqECzjRXvZ9SXE4rUR5A5Piwu5wRfDB7UFrZNlkClO9GDJCmtZw/adDjKqlnfFPQeaP5fmmvjR+5PUxbpSFP3xU1CbU4cRjsRvnXbA+VgO+2+Uf6vHsPtbG4DmQbUbqfUxkSRgjQRIfB05wNp64zOjHlqZNzO5jaQfpigiiXjIk194CaOxK60kCeImhr7LzvdOx5O6qYcPa593JhV4wyXdgE7llPrbJ72H9O0/JAkaTsELlWIPACutR9o7kuj1O5XpqxW5aRoNlem3cn8C8ix/haFd+XFcyMN86z4JXi4Omt+NgsXnd6S0WcaDJda0I/POfpG850g48r+9dFnAb9Wi/Dt9rbtQRAmgRAh82VELXvAjdGuPdjufFMxjjJOpcEYmQRtmDEb0VacbwZhxEWsI0gjTW0L+iDijVgrziQVUF4yGXNmdw+uwrTVa3madufkSkUm4QIZT0BqabcbC7202LVAFudydtZN0T6pypFD7F6c7cx5xM5KetR2by5snySiYUqFewLDYC/kTOxBoNVekKJkzPi+EYoeb+30Lf//GGKFHc8Lnc2y6PRBztSPLwWz4wFS9EEWdedCtOol5BP3XYBAzzIyuo2CG6aJgR/wMzdzpTzcIBdO3ncZ+ryOmJafvtn0VUPUR7dfdtqYZu4LCG0RYzzVbckYjUmdelZAZnevs6IFOkPTfHtt2SZTl+dPzzvPBkOnwprccZS9/x3LijzbajxBm8PVNodP1Wax2mbhEe83br51nikquHcrvUdvLAPH5wEW7ZpEknGrXIb1bcG/f/V/xQ7vVNy2t9TQwBL3jcq2O0C3VS6Fe3kAdaZetuF1LcaKbog97IaeRW1f2bjPo/RMHNGfzva1E8fEbnc7bXD0ZHe39ZW+38mWVbRy0tRjUPgeClzCS+IjFBr1Bm66f294bhEqppl9W1j/gP1Px5zJ0+m/51+YW14iAAA=&quot;"/>
    <we:property name="isFiltersActionButtonVisible" value="true"/>
    <we:property name="isVisualContainerHeaderHidden" value="false"/>
    <we:property name="pageDisplayName" value="&quot;DELIVERY&quot;"/>
    <we:property name="pageName" value="&quot;66ad52a687404d71884d&quot;"/>
    <we:property name="reportEmbeddedTime" value="&quot;2025-10-30T17:55:00.437Z&quot;"/>
    <we:property name="reportName" value="&quot;IKEA_SALES_ANALYSIS&quot;"/>
    <we:property name="reportState" value="&quot;CONNECTED&quot;"/>
    <we:property name="reportUrl" value="&quot;/groups/me/reports/7bc2a877-4237-4104-bd82-1bdd0d1488c1/66ad52a687404d71884d?bookmarkGuid=218b4154-60f7-45fd-a53d-11c34dcc98b6&amp;bookmarkUsage=1&amp;ctid=4c1c0479-423d-4c9b-ab24-01e122fe41bf&amp;fromEntryPoint=export&amp;pbi_source=storytelling_addin&quot;"/>
  </we:properties>
  <we:bindings/>
  <we:snapshot xmlns:r="http://schemas.openxmlformats.org/officeDocument/2006/relationships"/>
</we:webextension>
</file>

<file path=ppt/webextensions/webextension2.xml><?xml version="1.0" encoding="utf-8"?>
<we:webextension xmlns:we="http://schemas.microsoft.com/office/webextensions/webextension/2010/11" id="{ABBA9625-F37A-4BC0-8045-EE8BB8C5E08F}">
  <we:reference id="wa200003233" version="2.0.0.3" store="en-US" storeType="OMEX"/>
  <we:alternateReferences>
    <we:reference id="WA200003233" version="2.0.0.3" store="" storeType="OMEX"/>
  </we:alternateReferences>
  <we:properties>
    <we:property name="artifactViewState" value="&quot;live&quot;"/>
    <we:property name="backgroundColor" value="&quot;#FFFFFF&quot;"/>
    <we:property name="bookmark" value="&quot;H4sIAAAAAAAAA+1aW2/bNhT+K4Ve+uIMoniR1LcmabBgwdY1RYZhMIZD8tBWK0uGJGdJC//3HVG2k/iaumjnJnuyxEN9PLfv8Ijy58Bm9TiH219hhMGr4LgsP46g+viCBb2g6MaUTUMhUxHFBjBUJk1YStJy3GRlUQevPgcNVANsrrJ6AnkLRIN/9XsB5PlbGLR3DvIae8EYq7osIM8+YTeZRE01wWkvwJtxXlbQQl420GALe03T6Z5UYD9xWhFMk13jJZqmG1UKrIxAJbEIhY1ZkghL0+pugtds7ZQW2i9/UhYNZAUt4+c61Boj5SymFhLmQIl2vM6KQT5T+O7Z97fj1jn1EOiXvKE/0LItznRK5oBwPEykibhJtEo1JDLZidXgTaPLm1U0Jl2sE6MjiIywzEKoYSdaNiLfr2Ihj2VsBVMYGlIqEgzVvlamrWsd1w5iukpdLBK+LxYzyI2KUHOUpBhHEGYnFvhIH0+ahhJiVT2twdg05RZDFkdKWKO/EpIcDyrmynKgeLg0xHB3JLZD6jiROo5CJbWSLIzBxF8LKSSCjJWFSMcxB5AQekK5LG9mya5v39yMK+IpsbeDPCHWDcoqM7Sc52OFdUe/z8FJmU9G/urNg/HLclIZfIfOi4oma24J6bfKYnWKRC0ieKvP26ok6nsZXdqJaWaL3XrxsPznpEIaIWqG095Co9f2GgqDdkWd14NBhQNoZrdvvpGuXnZ+6ofPJsWs7Mi9VP45wwoqM7y9wGvMV7VbyFdFc42uoMq6Aukt2dvCWalfwAWrRp+2Fbide0+toB18cTfQimfGBH8iVFtDuS25nrZrfp9ARaRb450+jWwlufGZfDIkgIccn2+FpNuHe5vdglQtq5+LV/u+4kXM2cQo5qSME+PARJbtrHjfo76cUaTeg85xubi8I/hisFRb2D5ZApWdiZaSpGw9e9ylw2lWzfumqLek+X9pbhs/cn+aMmWVpe6Lu4TanFiogwjftu2BcrCb9tCo8EeP4X42d4FMI2q3U2pjlDKQJlIATw8+kG2dsZlzT42M+9ncBTIUCZpYMy7TNATuYiUPpYU8Q7TU2H886N7xZFI35ehx7ePOrBpnuLYLOLCc2mbztP+YpuWbJEnXIXBtBPIIuLVhZHmonTGHX5my2pSTotldmQ4n8y8hx/pLFD6UF8+dNMyz4ofg4eas+d4sXHV6R8aQWXBcW0k/IecYOssPgowb+9dHnwX8WC3Cl9vbtQeRSCIpBQu1opY94s5Z3x7sd75pGEcdp9phjEyDdcy5nWgbzjcjobiMrYJUWWpbMAQZ78TacCZpgPKS6ZizdvfgRqSdXuvTdHZcboxyCZfIeALa6na7aaHXFrsOqMW5mp91U7TPqnLkEWcvzu3MRcQuSnq07d582P7WiI4ZI44kiuhIcCaPILLmKEpRM+bC0ElDj3d2hi3//xhihTOeFzabZ9H5Us7Ujy8F8+MBUnQpi2bnQrTqFeQT/12AQC8yMrqLgh+miVEY8Qs/c6Nc7JBLL+/7DH1eR0zrT9/a9DVDtKd3H3i6mGb+CwhtEWM8t13JGI1JnXpeQOZ3v2RFB3SBrvny2rJPpq7Pn17wLhsMvQpbcsdT9uHnrFYUtK3GE7RZbLZZPFWb5WabZUC837n51nlmqODer/QBvbEMPJ8HWHRrEknGnXIZ1ncF/+HV/xVb3Ku4XW9poYE17huVXXeAfqtcC/fyGOrMvOzC61uMDd0QW+6GnkVt39i4L6L0TBzRn873tTPPxNnudt7g6MnubtsrfX8mW1fRyklTj8HgWyhwDS+Jj1BYtDu46f+9sWDmdPovfygzjzUiAAA=&quot;"/>
    <we:property name="creatorSessionId" value="&quot;9050f758-376a-4d64-9b48-8ad5525fd457&quot;"/>
    <we:property name="creatorTenantId" value="&quot;4c1c0479-423d-4c9b-ab24-01e122fe41bf&quot;"/>
    <we:property name="creatorUserId" value="&quot;10032005344CA430&quot;"/>
    <we:property name="datasetId" value="&quot;fdcce52d-1514-4418-b20e-79d45504e0e5&quot;"/>
    <we:property name="embedUrl" value="&quot;/reportEmbed?reportId=7bc2a877-4237-4104-bd82-1bdd0d1488c1&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1aWW/bOBD+K4Ve+uIsRFHU0bec2KDplRRZLBZGMSSHtlpZMiQ5m2zh/75DSnYOX6mLdt1knyxxqI9zfcMR5a+ezupxDjdvYYTeK++gLL+MoPrygnk9r+jG3r17/Wb//PWnt/tvjmm4HDdZWdTeq69eA9UAm8usnkBuEWjwr37Pgzx/DwN7ZyCvseeNsarLAvLsH2wnk6ipJjjteXg9zssKLORFAw1a2CuaTve0NvuN04qgmuwKL1A17WgUgRYBREkc+qGOWZKEmqbV7QSn2dIpFtotf1gWDWQFLePmGpQSg8hoTDUkzEAU2vE6KwZ5p/Dtsx9vxtYr9RDol7whP9OyFmc6JXMgNNxPhAq4SmSUSkhEshGrwetGlteLaEyYWCZKBhCoUDMNvoSNaNmIfL+IhTwWsQ5ZhL4ipYKQYbStlal1reHSQExXqYnDhG+LxRRyFQUoOQpSjCOEaiMWuEgfTJqGEmJRPSlB6TTlGn0WB1GolfxOSHI8RDGPNAeKh0l99DdHYj2kjBMh48CPhIwE82NQ8fdChgJBxJGGQMYxBxDgO0KZLG+6ZJc3x9fjinhK7G0hD4l1g7LKFC3n+Fhh3dLvq3dY5pORuzq+N35RTiqF52icqGiy5oaQ3lUaqyMkahHBrT7vq5Ko72R0qSeq6Ra7ceJh+fdhhTRC1PSnvblG+/oKCoV6QZ39waDCATTd7fEP0tXJTo/c8Mmk6MqO2Erl3zOsoFLDmzO8wnxRu7l8UTTT6BKqrC2QzpKtLexq/BzOWzT6yFZgO/eOWp4dfHE7YMWdMd6fCNXaUK5Lrqftmg8TqIh0S7zTp5G1JFcukw+HBHCf47OtkHT7fGezm5PKsvq5eLXvKl7AjE5UxIwQcaIMqECzjRXvZ9SXE4rUR5A5Piwu5wRfDB7UFrZNlkClO9GDJCmtZw/adDjKqlnfFPQeaP5fmmvjR+5PUxbpSFP3xU1CbU4cRjsRvnXbA+VgO+2+Uf6vHsPtbG4DmQbUbqfUxkSRgjQRIfB05wNp64zOjHlqZNzO5jaQfpigiiXjIk194CaOxK60kCeImhr7LzvdOx5O6qYcPa593JhV4wyXdgE7llPrbJ72H9O0/JAkaTsELlWIPACutR9o7kuj1O5XpqxW5aRoNlem3cn8C8ix/haFd+XFcyMN86z4JXi4Omt+NgsXnd6S0WcaDJda0I/POfpG850g48r+9dFnAb9Wi/Dt9rbtQRAmgRAh82VELXvAjdGuPdjufFMxjjJOpcEYmQRtmDEb0VacbwZhxEWsI0gjTW0L+iDijVgrziQVUF4yGXNmdw+uwrTVa3madufkSkUm4QIZT0BqabcbC7202LVAFudydtZN0T6pypFD7F6c7cx5xM5KetR2by5snySiYUqFewLDYC/kTOxBoNVekKJkzPi+EYoeb+30Lf//GGKFHc8Lnc2y6PRBztSPLwWz4wFS9EEWdedCtOol5BP3XYBAzzIyuo2CG6aJgR/wMzdzpTzcIBdO3ncZ+ryOmJafvtn0VUPUR7dfdtqYZu4LCG0RYzzVbckYjUmdelZAZnevs6IFOkPTfHtt2SZTl+dPzzvPBkOnwprccZS9/x3LijzbajxBm8PVNodP1Wax2mbhEe83br51nikquHcrvUdvLAPH5wEW7ZpEknGrXIb1bcG/f/V/xQ7vVNy2t9TQwBL3jcq2O0C3VS6Fe3kAdaZetuF1LcaKbog97IaeRW1f2bjPo/RMHNGfzva1E8fEbnc7bXD0ZHe39ZW+38mWVbRy0tRjUPgeClzCS+IjFBr1Bm66f294bhEqppl9W1j/gP1Px5zJ0+m/51+YW14iAAA=&quot;"/>
    <we:property name="isFiltersActionButtonVisible" value="true"/>
    <we:property name="isVisualContainerHeaderHidden" value="false"/>
    <we:property name="pageDisplayName" value="&quot;DELIVERY&quot;"/>
    <we:property name="pageName" value="&quot;66ad52a687404d71884d&quot;"/>
    <we:property name="reportEmbeddedTime" value="&quot;2025-10-30T17:55:00.437Z&quot;"/>
    <we:property name="reportName" value="&quot;IKEA_SALES_ANALYSIS&quot;"/>
    <we:property name="reportState" value="&quot;CONNECTED&quot;"/>
    <we:property name="reportUrl" value="&quot;/groups/me/reports/7bc2a877-4237-4104-bd82-1bdd0d1488c1/66ad52a687404d71884d?bookmarkGuid=218b4154-60f7-45fd-a53d-11c34dcc98b6&amp;bookmarkUsage=1&amp;ctid=4c1c0479-423d-4c9b-ab24-01e122fe41bf&amp;fromEntryPoint=export&quot;"/>
  </we:properties>
  <we:bindings/>
  <we:snapshot xmlns:r="http://schemas.openxmlformats.org/officeDocument/2006/relationships"/>
</we:webextension>
</file>

<file path=ppt/webextensions/webextension3.xml><?xml version="1.0" encoding="utf-8"?>
<we:webextension xmlns:we="http://schemas.microsoft.com/office/webextensions/webextension/2010/11" id="{5D748FDD-CBF8-4C6E-BBBF-ED2ADBBB9320}">
  <we:reference id="wa200003233" version="2.0.0.3" store="en-US" storeType="OMEX"/>
  <we:alternateReferences>
    <we:reference id="WA200003233" version="2.0.0.3" store="" storeType="OMEX"/>
  </we:alternateReferences>
  <we:properties>
    <we:property name="artifactViewState" value="&quot;live&quot;"/>
    <we:property name="backgroundColor" value="&quot;#FFFFFF&quot;"/>
    <we:property name="bookmark" value="&quot;H4sIAAAAAAAAA+1aW2/bNhT+K4Ve+uIMoniR1LcmabBgwdY1RYZhMIZD8tBWK0uGJGdJC//3HVG2k/iaumjnJnuyxEN9PLfv8Ijy58Bm9TiH219hhMGr4LgsP46g+viCBb2g6MaUTUMhUxHFBjBUJk1YStJy3GRlUQevPgcNVANsrrJ6AnkLRIN/9XsB5PlbGLR3DvIae8EYq7osIM8+YTeZRE01wWkvwJtxXlbQQl420GALe03T6Z5UYD9xWhFMk13jJZqmG1UKrIxAJbEIhY1ZkghL0+pugtds7ZQW2i9/UhYNZAUt4+c61Boj5SymFhLmQIl2vM6KQT5T+O7Z97fj1jn1EOiXvKE/0LItznRK5oBwPEykibhJtEo1JDLZidXgTaPLm1U0Jl2sE6MjiIywzEKoYSdaNiLfr2Ihj2VsBVMYGlIqEgzVvlamrWsd1w5iukpdLBK+LxYzyI2KUHOUpBhHEGYnFvhIH0+ahhJiVT2twdg05RZDFkdKWKO/EpIcDyrmynKgeLg0xHB3JLZD6jiROo5CJbWSLIzBxF8LKSSCjJWFSMcxB5AQekK5LG9mya5v39yMK+IpsbeDPCHWDcoqM7Sc52OFdUe/z8FJmU9G/urNg/HLclIZfIfOi4oma24J6bfKYnWKRC0ieKvP26ok6nsZXdqJaWaL3XrxsPznpEIaIWqG095Co9f2GgqDdkWd14NBhQNoZrdvvpGuXnZ+6ofPJsWs7Mi9VP45wwoqM7y9wGvMV7VbyFdFc42uoMq6Aukt2dvCWalfwAWrRp+2Fbide0+toB18cTfQimfGBH8iVFtDuS25nrZrfp9ARaRb450+jWwlufGZfDIkgIccn2+FpNuHe5vdglQtq5+LV/u+4kXM2cQo5qSME+PARJbtrHjfo76cUaTeg85xubi8I/hisFRb2D5ZApWdiZaSpGw9e9ylw2lWzfumqLek+X9pbhs/cn+aMmWVpe6Lu4TanFiogwjftu2BcrCb9tCo8EeP4X42d4FMI2q3U2pjlDKQJlIATw8+kG2dsZlzT42M+9ncBTIUCZpYMy7TNATuYiUPpYU8Q7TU2H886N7xZFI35ehx7ePOrBpnuLYLOLCc2mbztP+YpuWbJEnXIXBtBPIIuLVhZHmonTGHX5my2pSTotldmQ4n8y8hx/pLFD6UF8+dNMyz4ofg4eas+d4sXHV6R8aQWXBcW0k/IecYOssPgowb+9dHnwX8WC3Cl9vbtQeRSCIpBQu1opY94s5Z3x7sd75pGEcdp9phjEyDdcy5nWgbzjcjobiMrYJUWWpbMAQZ78TacCZpgPKS6ZizdvfgRqSdXuvTdHZcboxyCZfIeALa6na7aaHXFrsOqMW5mp91U7TPqnLkEWcvzu3MRcQuSnq07d582P7WiI4ZI44kiuhIcCaPILLmKEpRM+bC0ElDj3d2hi3//xhihTOeFzabZ9H5Us7Ujy8F8+MBUnQpi2bnQrTqFeQT/12AQC8yMrqLgh+miVEY8Qs/c6Nc7JBLL+/7DH1eR0zrT9/a9DVDtKd3H3i6mGb+CwhtEWM8t13JGI1JnXpeQOZ3v2RFB3SBrvny2rJPpq7Pn17wLhsMvQpbcsdT9uHnrFYUtK3GE7RZbLZZPFWb5WabZUC837n51nlmqODer/QBvbEMPJ8HWHRrEknGnXIZ1ncF/+HV/xVb3Ku4XW9poYE17huVXXeAfqtcC/fyGOrMvOzC61uMDd0QW+6GnkVt39i4L6L0TBzRn873tTPPxNnudt7g6MnubtsrfX8mW1fRyklTj8HgWyhwDS+Jj1BYtDu46f+9sWDmdPovfygzjzUiAAA=&quot;"/>
    <we:property name="creatorSessionId" value="&quot;9050f758-376a-4d64-9b48-8ad5525fd457&quot;"/>
    <we:property name="creatorTenantId" value="&quot;4c1c0479-423d-4c9b-ab24-01e122fe41bf&quot;"/>
    <we:property name="creatorUserId" value="&quot;10032005344CA430&quot;"/>
    <we:property name="datasetId" value="&quot;fdcce52d-1514-4418-b20e-79d45504e0e5&quot;"/>
    <we:property name="embedUrl" value="&quot;/reportEmbed?reportId=7bc2a877-4237-4104-bd82-1bdd0d1488c1&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1aWW/bOBD+K4Ve+uIsRFHU0bec2KDplRRZLBZGMSSHtlpZMiQ5m2zh/75DSnYOX6mLdt1knyxxqI9zfcMR5a+ezupxDjdvYYTeK++gLL+MoPrygnk9r+jG3r17/Wb//PWnt/tvjmm4HDdZWdTeq69eA9UAm8usnkBuEWjwr37Pgzx/DwN7ZyCvseeNsarLAvLsH2wnk6ipJjjteXg9zssKLORFAw1a2CuaTve0NvuN04qgmuwKL1A17WgUgRYBREkc+qGOWZKEmqbV7QSn2dIpFtotf1gWDWQFLePmGpQSg8hoTDUkzEAU2vE6KwZ5p/Dtsx9vxtYr9RDol7whP9OyFmc6JXMgNNxPhAq4SmSUSkhEshGrwetGlteLaEyYWCZKBhCoUDMNvoSNaNmIfL+IhTwWsQ5ZhL4ipYKQYbStlal1reHSQExXqYnDhG+LxRRyFQUoOQpSjCOEaiMWuEgfTJqGEmJRPSlB6TTlGn0WB1GolfxOSHI8RDGPNAeKh0l99DdHYj2kjBMh48CPhIwE82NQ8fdChgJBxJGGQMYxBxDgO0KZLG+6ZJc3x9fjinhK7G0hD4l1g7LKFC3n+Fhh3dLvq3dY5pORuzq+N35RTiqF52icqGiy5oaQ3lUaqyMkahHBrT7vq5Ko72R0qSeq6Ra7ceJh+fdhhTRC1PSnvblG+/oKCoV6QZ39waDCATTd7fEP0tXJTo/c8Mmk6MqO2Erl3zOsoFLDmzO8wnxRu7l8UTTT6BKqrC2QzpKtLexq/BzOWzT6yFZgO/eOWp4dfHE7YMWdMd6fCNXaUK5Lrqftmg8TqIh0S7zTp5G1JFcukw+HBHCf47OtkHT7fGezm5PKsvq5eLXvKl7AjE5UxIwQcaIMqECzjRXvZ9SXE4rUR5A5Piwu5wRfDB7UFrZNlkClO9GDJCmtZw/adDjKqlnfFPQeaP5fmmvjR+5PUxbpSFP3xU1CbU4cRjsRvnXbA+VgO+2+Uf6vHsPtbG4DmQbUbqfUxkSRgjQRIfB05wNp64zOjHlqZNzO5jaQfpigiiXjIk194CaOxK60kCeImhr7LzvdOx5O6qYcPa593JhV4wyXdgE7llPrbJ72H9O0/JAkaTsELlWIPACutR9o7kuj1O5XpqxW5aRoNlem3cn8C8ix/haFd+XFcyMN86z4JXi4Omt+NgsXnd6S0WcaDJda0I/POfpG850g48r+9dFnAb9Wi/Dt9rbtQRAmgRAh82VELXvAjdGuPdjufFMxjjJOpcEYmQRtmDEb0VacbwZhxEWsI0gjTW0L+iDijVgrziQVUF4yGXNmdw+uwrTVa3madufkSkUm4QIZT0BqabcbC7202LVAFudydtZN0T6pypFD7F6c7cx5xM5KetR2by5snySiYUqFewLDYC/kTOxBoNVekKJkzPi+EYoeb+30Lf//GGKFHc8Lnc2y6PRBztSPLwWz4wFS9EEWdedCtOol5BP3XYBAzzIyuo2CG6aJgR/wMzdzpTzcIBdO3ncZ+ryOmJafvtn0VUPUR7dfdtqYZu4LCG0RYzzVbckYjUmdelZAZnevs6IFOkPTfHtt2SZTl+dPzzvPBkOnwprccZS9/x3LijzbajxBm8PVNodP1Wax2mbhEe83br51nikquHcrvUdvLAPH5wEW7ZpEknGrXIb1bcG/f/V/xQ7vVNy2t9TQwBL3jcq2O0C3VS6Fe3kAdaZetuF1LcaKbog97IaeRW1f2bjPo/RMHNGfzva1E8fEbnc7bXD0ZHe39ZW+38mWVbRy0tRjUPgeClzCS+IjFBr1Bm66f294bhEqppl9W1j/gP1Px5zJ0+m/51+YW14iAAA=&quot;"/>
    <we:property name="isFiltersActionButtonVisible" value="true"/>
    <we:property name="isVisualContainerHeaderHidden" value="false"/>
    <we:property name="pageDisplayName" value="&quot;DELIVERY&quot;"/>
    <we:property name="pageName" value="&quot;66ad52a687404d71884d&quot;"/>
    <we:property name="reportEmbeddedTime" value="&quot;2025-10-30T17:55:00.437Z&quot;"/>
    <we:property name="reportName" value="&quot;IKEA_SALES_ANALYSIS&quot;"/>
    <we:property name="reportState" value="&quot;CONNECTED&quot;"/>
    <we:property name="reportUrl" value="&quot;/groups/me/reports/7bc2a877-4237-4104-bd82-1bdd0d1488c1/66ad52a687404d71884d?bookmarkGuid=218b4154-60f7-45fd-a53d-11c34dcc98b6&amp;bookmarkUsage=1&amp;ctid=4c1c0479-423d-4c9b-ab24-01e122fe41bf&amp;fromEntryPoint=export&quot;"/>
  </we:properties>
  <we:bindings/>
  <we:snapshot xmlns:r="http://schemas.openxmlformats.org/officeDocument/2006/relationships"/>
</we:webextension>
</file>

<file path=ppt/webextensions/webextension4.xml><?xml version="1.0" encoding="utf-8"?>
<we:webextension xmlns:we="http://schemas.microsoft.com/office/webextensions/webextension/2010/11" id="{5D748FDD-CBF8-4C6E-BBBF-ED2ADBBB9320}">
  <we:reference id="wa200003233" version="2.0.0.3" store="en-US" storeType="OMEX"/>
  <we:alternateReferences>
    <we:reference id="WA200003233" version="2.0.0.3" store="" storeType="OMEX"/>
  </we:alternateReferences>
  <we:properties>
    <we:property name="artifactViewState" value="&quot;live&quot;"/>
    <we:property name="backgroundColor" value="&quot;#FFFFFF&quot;"/>
    <we:property name="bookmark" value="&quot;H4sIAAAAAAAAA91Zy3LbNhT9lQ432Wg6AAiCQHaJksx0ppM4UZouOl5cABcyE4pk+UjsevTvBUEpiWVJ9CNS1eyIB899nXt8TV1HNmuqHK5ewwKjp9Hzsvy0gPrTLzSaRMWwR5WiCg0hLKYUbWoYoj8tqzYriyZ6eh21UM+x/ZA1HeQ9kN/863wSQZ6fwbxfOcgbnEQV1k1ZQJ79g8Nlf9TWHS4nEV5WeVlDDzlrocUe9rO/7te9C7/G3iKYNvuMMzTtsCtinsQJkalzBDkAlZj4a81wIXi29UoPHcxPy6KFrPBm+j2UThsmWAwpSXkqrExNv99kxTxfOfzt3fdXVZ8cCLaed23rXfJJ0R+99R5uufRRAXCugTjGUSvqFJWJfCSkFUqkiYiNFFQIwYyi8SMhBcZAGdCUcC245UogeayXPCE21TIR1KXKiJRoPQrZXECFt7GkSIhJYoFCyiRhVqJUD8VCZn0tYoVcGSDCP+jx7LV42ery8jaaThMFTDlnmDEkpVRqPoqWLXxPbPFM6URb4ythNQEVC8PHqbIjSiZSTbn2IVLLCFOcYsiYy/J2RXZ99fKyqn2f+u4dsJ7Zz1AYtFFoxhqbofeuo2fzeY1zaFfLlzcOp2XeLbbsz8quNvgOXTgq2qy98jbe1BbrF+ibzrd+7+lZXXpRCGczyLE5CwoRjl51xarRWb+8KL9Ma/TKYKOnZHnud/ZmxkBtV0c30uMXvQ/Pr0LoL7J6rSZsshHBKYTt4ww005Z5YVLMiZSBZFK7ky/nO2+hmG+ERH/mSu6KeCgicalFrb1IGC+HsVcf9mBFVDKVVBCKSSIZcqcEHdeK3SpGhLSEp+Bd446BiJNxfd2JxgQnYNIeKrU+XMH7Oj+UrAepzk0CTk6mZXZLQfKAvqkynF5A3Z541+wNenm+nvr8Gx+/m+umPg3zsh6iOABJzgOXOZNWaaZ5goQR4sekZJzL78vqtc/5cKe/8mE9xvoUv6rLRbi8mrebTv/doY9jM/uz9YF/frt+2IdU9hBbY5xEAyNIn80Z5j6Nd0/bsAj4+wo3WbvhMsxt1Ft6czSejfi4QSsy0MqXaaDYOj2sV4L7JfPPC6xxlcvCZusQfttwuPnh6Q4BgM5xN8BXZi2X4U/Q4ZR1s4NPWl5vk+H+A0nw6H+jrdvpf0xV3aDuMMKYFEEbqhknMQUG3CSnKq3V92rg47KdaYfu+6YG99aOBwtxtZnelUfB/KkK8dsOhpTcX4vvkv3DavH+jB9di2/kYK9np6vFu/nws865+zvgR8vx3TlyvvrGJhQ1IA1NuCIMCRdyVI5X/mUm/Gt+KErPuqrKM6/3+/h8HFdWZ1/r8l932CvY4ejd2+t0JOGPImvPfAXxB2hCnhU4zbvGcxft4OK0XOjyPkJBN4XiIJTuC3Aco7fJe2zh+b6TDxvZIGokjl2sKSY6tUzx1KCgJyJq40oyyvEm971S3yBztMB6HuYQCy2EqKrBZobDeWnDMYagr6PfM5+IAfsD5F0P++SFf8OWX4on62lluYMl4Y17zFOPqiVKaiRKbR0TDJyGlI9/ijlqLXfMXKN1bHvMl5cPHV8OFcdQeIlOJJAYlGAxjikyMf7T4M5vw6bH4QBMASHaoVTUjaLt+r0MqFTWOuCaCNRKpA5GsbZ+Tw9w25qo7NqmAoNnUOCWZvJ8gsIOX7f3NFT47ftrLy2X/wLRYdcfcx8AAA==&quot;"/>
    <we:property name="creatorSessionId" value="&quot;9050f758-376a-4d64-9b48-8ad5525fd457&quot;"/>
    <we:property name="creatorTenantId" value="&quot;4c1c0479-423d-4c9b-ab24-01e122fe41bf&quot;"/>
    <we:property name="creatorUserId" value="&quot;10032005344CA430&quot;"/>
    <we:property name="datasetId" value="&quot;fdcce52d-1514-4418-b20e-79d45504e0e5&quot;"/>
    <we:property name="embedUrl" value="&quot;/reportEmbed?reportId=7bc2a877-4237-4104-bd82-1bdd0d1488c1&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1aWW/bOBD+K4Ve+uIsRFHU0bec2KDplRRZLBZGMSSHtlpZMiQ5m2zh/75DSnYOX6mLdt1knyxxqI9zfcMR5a+ezupxDjdvYYTeK++gLL+MoPrygnk9r+jG3r17/Wb//PWnt/tvjmm4HDdZWdTeq69eA9UAm8usnkBuEWjwr37Pgzx/DwN7ZyCvseeNsarLAvLsH2wnk6ipJjjteXg9zssKLORFAw1a2CuaTve0NvuN04qgmuwKL1A17WgUgRYBREkc+qGOWZKEmqbV7QSn2dIpFtotf1gWDWQFLePmGpQSg8hoTDUkzEAU2vE6KwZ5p/Dtsx9vxtYr9RDol7whP9OyFmc6JXMgNNxPhAq4SmSUSkhEshGrwetGlteLaEyYWCZKBhCoUDMNvoSNaNmIfL+IhTwWsQ5ZhL4ipYKQYbStlal1reHSQExXqYnDhG+LxRRyFQUoOQpSjCOEaiMWuEgfTJqGEmJRPSlB6TTlGn0WB1GolfxOSHI8RDGPNAeKh0l99DdHYj2kjBMh48CPhIwE82NQ8fdChgJBxJGGQMYxBxDgO0KZLG+6ZJc3x9fjinhK7G0hD4l1g7LKFC3n+Fhh3dLvq3dY5pORuzq+N35RTiqF52icqGiy5oaQ3lUaqyMkahHBrT7vq5Ko72R0qSeq6Ra7ceJh+fdhhTRC1PSnvblG+/oKCoV6QZ39waDCATTd7fEP0tXJTo/c8Mmk6MqO2Erl3zOsoFLDmzO8wnxRu7l8UTTT6BKqrC2QzpKtLexq/BzOWzT6yFZgO/eOWp4dfHE7YMWdMd6fCNXaUK5Lrqftmg8TqIh0S7zTp5G1JFcukw+HBHCf47OtkHT7fGezm5PKsvq5eLXvKl7AjE5UxIwQcaIMqECzjRXvZ9SXE4rUR5A5Piwu5wRfDB7UFrZNlkClO9GDJCmtZw/adDjKqlnfFPQeaP5fmmvjR+5PUxbpSFP3xU1CbU4cRjsRvnXbA+VgO+2+Uf6vHsPtbG4DmQbUbqfUxkSRgjQRIfB05wNp64zOjHlqZNzO5jaQfpigiiXjIk194CaOxK60kCeImhr7LzvdOx5O6qYcPa593JhV4wyXdgE7llPrbJ72H9O0/JAkaTsELlWIPACutR9o7kuj1O5XpqxW5aRoNlem3cn8C8ix/haFd+XFcyMN86z4JXi4Omt+NgsXnd6S0WcaDJda0I/POfpG850g48r+9dFnAb9Wi/Dt9rbtQRAmgRAh82VELXvAjdGuPdjufFMxjjJOpcEYmQRtmDEb0VacbwZhxEWsI0gjTW0L+iDijVgrziQVUF4yGXNmdw+uwrTVa3madufkSkUm4QIZT0BqabcbC7202LVAFudydtZN0T6pypFD7F6c7cx5xM5KetR2by5snySiYUqFewLDYC/kTOxBoNVekKJkzPi+EYoeb+30Lf//GGKFHc8Lnc2y6PRBztSPLwWz4wFS9EEWdedCtOol5BP3XYBAzzIyuo2CG6aJgR/wMzdzpTzcIBdO3ncZ+ryOmJafvtn0VUPUR7dfdtqYZu4LCG0RYzzVbckYjUmdelZAZnevs6IFOkPTfHtt2SZTl+dPzzvPBkOnwprccZS9/x3LijzbajxBm8PVNodP1Wax2mbhEe83br51nikquHcrvUdvLAPH5wEW7ZpEknGrXIb1bcG/f/V/xQ7vVNy2t9TQwBL3jcq2O0C3VS6Fe3kAdaZetuF1LcaKbog97IaeRW1f2bjPo/RMHNGfzva1E8fEbnc7bXD0ZHe39ZW+38mWVbRy0tRjUPgeClzCS+IjFBr1Bm66f294bhEqppl9W1j/gP1Px5zJ0+m/51+YW14iAAA=&quot;"/>
    <we:property name="isFiltersActionButtonVisible" value="true"/>
    <we:property name="isVisualContainerHeaderHidden" value="false"/>
    <we:property name="pageDisplayName" value="&quot;OTHER&quot;"/>
    <we:property name="pageName" value="&quot;634535087ff0e4aa18e5&quot;"/>
    <we:property name="reportEmbeddedTime" value="&quot;2025-10-30T17:55:00.437Z&quot;"/>
    <we:property name="reportName" value="&quot;IKEA_SALES_ANALYSIS&quot;"/>
    <we:property name="reportState" value="&quot;CONNECTED&quot;"/>
    <we:property name="reportUrl" value="&quot;/groups/me/reports/7bc2a877-4237-4104-bd82-1bdd0d1488c1/634535087ff0e4aa18e5?bookmarkGuid=218b4154-60f7-45fd-a53d-11c34dcc98b6&amp;bookmarkUsage=1&amp;ctid=4c1c0479-423d-4c9b-ab24-01e122fe41bf&amp;fromEntryPoint=export&amp;pbi_source=storytelling_addin&quot;"/>
  </we:properties>
  <we:bindings/>
  <we:snapshot xmlns:r="http://schemas.openxmlformats.org/officeDocument/2006/relationships"/>
</we:webextension>
</file>

<file path=ppt/webextensions/webextension5.xml><?xml version="1.0" encoding="utf-8"?>
<we:webextension xmlns:we="http://schemas.microsoft.com/office/webextensions/webextension/2010/11" id="{5D748FDD-CBF8-4C6E-BBBF-ED2ADBBB9320}">
  <we:reference id="wa200003233" version="2.0.0.3" store="en-US" storeType="OMEX"/>
  <we:alternateReferences>
    <we:reference id="WA200003233" version="2.0.0.3" store="" storeType="OMEX"/>
  </we:alternateReferences>
  <we:properties>
    <we:property name="artifactViewState" value="&quot;live&quot;"/>
    <we:property name="backgroundColor" value="&quot;#FFFFFF&quot;"/>
    <we:property name="bookmark" value="&quot;H4sIAAAAAAAAA91ZS3PbNhD+Kx1ectF0ABAEgdwSJZnpTCdxojQ9dHxYAEuZCUWyfCR2PfrvXZJSEsuS6EekqjmZePDDPr79tAavA5/WZQZXr2GBwdPgeVF8WkD16RceTIJ8mDNoIs+Z5Si0FqiZsZJWi7JJi7wOnl4HDVRzbD6kdQtZB0STf51PAsiyM5h3owSyGidBiVVd5JCl/+CwmZaaqsXlJMDLMisq6CBnDTTYwX6m7TQmE/ivIZ0Irkk/4wxdM8yqUEZhxHScJAwlANcY0bZ62NBbtnVLB90fPy3yBtKcjunmUCfWCSVCiFksY+V17Lr5Os3n2crgb+++vyq74EB/1vO2acgkCor9SKd3cMsleQUgpQWWCInW8MRwHelHQnplVByp0GnFlVLCGR4+ElJhCFwAj5m0SnppFLLHWikj5mOrI8WT2DgVM2tHIesLoL+3sLSKmItChUrrKBJeozYPxULhKRehQWkcMEUPdjx6DV42tri8jWbjyIAwSeKEcyzmXFNljKGlC6qJLZYZG1nvKBPeMjChcnKcKju8FCq2XFpykXvBhJEc+4gladasyG6vXl6WFdUpVe+A9cx/htyhD/pirLAeau86eDafVziHZjV8eWNxWmTtYsv8rGgrh+8w6ZfyJm2u6Iw3lcfqBVLRUel3lp5VBYlCvzaDDOuzXiH6pVdtvip00Q0vii/TCkkZfPCULc9pZm9kHFR+tXQjPDTobHh+1bv+Iq3WaiImGx6cgtvkZ08z6wUJkxGJigVooW1y8ul8Ryfk8w2X+M+cyV0eD0lkSezRWhIJR3IYkvqIByui0bHminGMIvpBlolRfFwrdqsYU9ozGQOZJhMBKozG9XUnmlCSgYs7qNiTu0p2eX4oWQ+SnZsEnJxMyeyWgugBdVOmOL2Aqjnxqtnr9PJ83fXRGx+/6+umFIZ5UQ1eHIAk5z2XpdDeWGFlhEwwRm1SNM7l90X5mmI+7Om2fFi3sRTiV1Wx6Dev+u26tX+3SH5sRn+2XqDnt+uHfUhFB7HVx0kwMIJ10ZxhRmG8e9iGQY+/L3GTtRlJipkPupPeHI1nIzZu0IoNtKI0DRRbh0d0SnC/YP55gRWuYpn7dO3CbxsG1z883L0DYDPcDfCVWctl/xN0OGXdrOCTltfbZLh/Q9Jb9L/R1u30P6aqblB3aGFcjGAdt0KykIMA6aJTldbyezUgv3zrmqH6vqnBvbXjwUJcboZ3ZVF//KkK8dsWhpDcX4vvEv3DavH+iB9di2/EYK9lp6vFu/nws/a5+yvgR8vx3TlyvrpjU4Y70I5H0jCBTCo9Kscr+1LX/2t+KErP2rLMUtL7fXw+jimrta95+a8r7BXsMPTu5XU6kvBHnjZnlEH8AZqQpTlOs7Ym7qIfTJwWC1vcRyj4plAchNJdAo5z6G3yHlt4vq/kw3o2iBoLwyS0HCMbe2Fk7FDxExG1cSUZ5XidUa1UN8gcLLCa932IhwZ6r8rhzBSH9cL3y9g7fR38nlIgBuwPkLUd7JMX9IYvvuRP1t3KcgdL+jfu0U89KpeoudOorU+EEpBYiOX4VcxRc7mj5xrNY9Nhvrx8aPtyKD+GxGtMVASRQw0ew5CjUOOfBnfeDbsORwIIA4zZBLXhySjaru9lwLXxPgFpmUJrVJzAKNbW+/QeblsRFW1Tl+DwDHLcUkzEJ8j9cLu9p6D6b99fa2m5/Bdlj7l0cx8AAA==&quot;"/>
    <we:property name="creatorSessionId" value="&quot;9050f758-376a-4d64-9b48-8ad5525fd457&quot;"/>
    <we:property name="creatorTenantId" value="&quot;4c1c0479-423d-4c9b-ab24-01e122fe41bf&quot;"/>
    <we:property name="creatorUserId" value="&quot;10032005344CA430&quot;"/>
    <we:property name="datasetId" value="&quot;fdcce52d-1514-4418-b20e-79d45504e0e5&quot;"/>
    <we:property name="embedUrl" value="&quot;/reportEmbed?reportId=7bc2a877-4237-4104-bd82-1bdd0d1488c1&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1aWW/bOBD+K4Ve+uIsRFHU0bec2KDplRRZLBZGMSSHtlpZMiQ5m2zh/75DSnYOX6mLdt1knyxxqI9zfcMR5a+ezupxDjdvYYTeK++gLL+MoPrygnk9r+jG3r17/Wb//PWnt/tvjmm4HDdZWdTeq69eA9UAm8usnkBuEWjwr37Pgzx/DwN7ZyCvseeNsarLAvLsH2wnk6ipJjjteXg9zssKLORFAw1a2CuaTve0NvuN04qgmuwKL1A17WgUgRYBREkc+qGOWZKEmqbV7QSn2dIpFtotf1gWDWQFLePmGpQSg8hoTDUkzEAU2vE6KwZ5p/Dtsx9vxtYr9RDol7whP9OyFmc6JXMgNNxPhAq4SmSUSkhEshGrwetGlteLaEyYWCZKBhCoUDMNvoSNaNmIfL+IhTwWsQ5ZhL4ipYKQYbStlal1reHSQExXqYnDhG+LxRRyFQUoOQpSjCOEaiMWuEgfTJqGEmJRPSlB6TTlGn0WB1GolfxOSHI8RDGPNAeKh0l99DdHYj2kjBMh48CPhIwE82NQ8fdChgJBxJGGQMYxBxDgO0KZLG+6ZJc3x9fjinhK7G0hD4l1g7LKFC3n+Fhh3dLvq3dY5pORuzq+N35RTiqF52icqGiy5oaQ3lUaqyMkahHBrT7vq5Ko72R0qSeq6Ra7ceJh+fdhhTRC1PSnvblG+/oKCoV6QZ39waDCATTd7fEP0tXJTo/c8Mmk6MqO2Erl3zOsoFLDmzO8wnxRu7l8UTTT6BKqrC2QzpKtLexq/BzOWzT6yFZgO/eOWp4dfHE7YMWdMd6fCNXaUK5Lrqftmg8TqIh0S7zTp5G1JFcukw+HBHCf47OtkHT7fGezm5PKsvq5eLXvKl7AjE5UxIwQcaIMqECzjRXvZ9SXE4rUR5A5Piwu5wRfDB7UFrZNlkClO9GDJCmtZw/adDjKqlnfFPQeaP5fmmvjR+5PUxbpSFP3xU1CbU4cRjsRvnXbA+VgO+2+Uf6vHsPtbG4DmQbUbqfUxkSRgjQRIfB05wNp64zOjHlqZNzO5jaQfpigiiXjIk194CaOxK60kCeImhr7LzvdOx5O6qYcPa593JhV4wyXdgE7llPrbJ72H9O0/JAkaTsELlWIPACutR9o7kuj1O5XpqxW5aRoNlem3cn8C8ix/haFd+XFcyMN86z4JXi4Omt+NgsXnd6S0WcaDJda0I/POfpG850g48r+9dFnAb9Wi/Dt9rbtQRAmgRAh82VELXvAjdGuPdjufFMxjjJOpcEYmQRtmDEb0VacbwZhxEWsI0gjTW0L+iDijVgrziQVUF4yGXNmdw+uwrTVa3madufkSkUm4QIZT0BqabcbC7202LVAFudydtZN0T6pypFD7F6c7cx5xM5KetR2by5snySiYUqFewLDYC/kTOxBoNVekKJkzPi+EYoeb+30Lf//GGKFHc8Lnc2y6PRBztSPLwWz4wFS9EEWdedCtOol5BP3XYBAzzIyuo2CG6aJgR/wMzdzpTzcIBdO3ncZ+ryOmJafvtn0VUPUR7dfdtqYZu4LCG0RYzzVbckYjUmdelZAZnevs6IFOkPTfHtt2SZTl+dPzzvPBkOnwprccZS9/x3LijzbajxBm8PVNodP1Wax2mbhEe83br51nikquHcrvUdvLAPH5wEW7ZpEknGrXIb1bcG/f/V/xQ7vVNy2t9TQwBL3jcq2O0C3VS6Fe3kAdaZetuF1LcaKbog97IaeRW1f2bjPo/RMHNGfzva1E8fEbnc7bXD0ZHe39ZW+38mWVbRy0tRjUPgeClzCS+IjFBr1Bm66f294bhEqppl9W1j/gP1Px5zJ0+m/51+YW14iAAA=&quot;"/>
    <we:property name="isFiltersActionButtonVisible" value="true"/>
    <we:property name="isVisualContainerHeaderHidden" value="false"/>
    <we:property name="pageDisplayName" value="&quot;OTHER&quot;"/>
    <we:property name="pageName" value="&quot;634535087ff0e4aa18e5&quot;"/>
    <we:property name="reportEmbeddedTime" value="&quot;2025-10-30T17:55:00.437Z&quot;"/>
    <we:property name="reportName" value="&quot;IKEA_SALES_ANALYSIS&quot;"/>
    <we:property name="reportState" value="&quot;CONNECTED&quot;"/>
    <we:property name="reportUrl" value="&quot;/groups/me/reports/7bc2a877-4237-4104-bd82-1bdd0d1488c1/634535087ff0e4aa18e5?bookmarkGuid=218b4154-60f7-45fd-a53d-11c34dcc98b6&amp;bookmarkUsage=1&amp;ctid=4c1c0479-423d-4c9b-ab24-01e122fe41bf&amp;fromEntryPoint=export&amp;pbi_source=storytelling_addin&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366</TotalTime>
  <Words>496</Words>
  <Application>Microsoft Office PowerPoint</Application>
  <PresentationFormat>Widescreen</PresentationFormat>
  <Paragraphs>60</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Aptos</vt:lpstr>
      <vt:lpstr>Aptos Display</vt:lpstr>
      <vt:lpstr>Arial</vt:lpstr>
      <vt:lpstr>Arial Black</vt:lpstr>
      <vt:lpstr>Bahnschrift SemiBold SemiConden</vt:lpstr>
      <vt:lpstr>Bahnschrift SemiCondensed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suyash kadu</dc:creator>
  <cp:lastModifiedBy>suyash kadu</cp:lastModifiedBy>
  <cp:revision>14</cp:revision>
  <dcterms:created xsi:type="dcterms:W3CDTF">2025-10-29T05:41:10Z</dcterms:created>
  <dcterms:modified xsi:type="dcterms:W3CDTF">2025-11-09T06:25:06Z</dcterms:modified>
</cp:coreProperties>
</file>